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1"/>
  </p:notesMasterIdLst>
  <p:sldIdLst>
    <p:sldId id="256" r:id="rId2"/>
    <p:sldId id="318" r:id="rId3"/>
    <p:sldId id="298" r:id="rId4"/>
    <p:sldId id="309" r:id="rId5"/>
    <p:sldId id="261" r:id="rId6"/>
    <p:sldId id="297" r:id="rId7"/>
    <p:sldId id="316" r:id="rId8"/>
    <p:sldId id="300" r:id="rId9"/>
    <p:sldId id="314" r:id="rId10"/>
    <p:sldId id="303" r:id="rId11"/>
    <p:sldId id="302" r:id="rId12"/>
    <p:sldId id="304" r:id="rId13"/>
    <p:sldId id="305" r:id="rId14"/>
    <p:sldId id="306" r:id="rId15"/>
    <p:sldId id="307" r:id="rId16"/>
    <p:sldId id="317" r:id="rId17"/>
    <p:sldId id="308" r:id="rId18"/>
    <p:sldId id="299" r:id="rId19"/>
    <p:sldId id="312" r:id="rId20"/>
  </p:sldIdLst>
  <p:sldSz cx="9144000" cy="5143500" type="screen16x9"/>
  <p:notesSz cx="6858000" cy="9144000"/>
  <p:embeddedFontLst>
    <p:embeddedFont>
      <p:font typeface="Dela Gothic One" panose="020B0604020202020204" charset="-128"/>
      <p:regular r:id="rId22"/>
    </p:embeddedFont>
    <p:embeddedFont>
      <p:font typeface="Algerian" panose="04020705040A02060702" pitchFamily="82" charset="0"/>
      <p:regular r:id="rId23"/>
    </p:embeddedFont>
    <p:embeddedFont>
      <p:font typeface="DM Sans" pitchFamily="2" charset="0"/>
      <p:regular r:id="rId24"/>
      <p:bold r:id="rId25"/>
      <p:italic r:id="rId26"/>
      <p:boldItalic r:id="rId27"/>
    </p:embeddedFont>
    <p:embeddedFont>
      <p:font typeface="Elephant" panose="02020904090505020303" pitchFamily="18" charset="0"/>
      <p:regular r:id="rId28"/>
      <p:italic r:id="rId29"/>
    </p:embeddedFont>
    <p:embeddedFont>
      <p:font typeface="Open Sans" panose="020B0606030504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559F51-6298-4534-82BE-8B57AE548C6C}">
  <a:tblStyle styleId="{91559F51-6298-4534-82BE-8B57AE548C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47" autoAdjust="0"/>
    <p:restoredTop sz="92994" autoAdjust="0"/>
  </p:normalViewPr>
  <p:slideViewPr>
    <p:cSldViewPr snapToGrid="0">
      <p:cViewPr varScale="1">
        <p:scale>
          <a:sx n="114" d="100"/>
          <a:sy n="114" d="100"/>
        </p:scale>
        <p:origin x="163" y="2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26335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817065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3550" y="-28350"/>
            <a:ext cx="5797300" cy="5194775"/>
            <a:chOff x="-3550" y="-28350"/>
            <a:chExt cx="5797300" cy="5194775"/>
          </a:xfrm>
        </p:grpSpPr>
        <p:sp>
          <p:nvSpPr>
            <p:cNvPr id="10" name="Google Shape;10;p2"/>
            <p:cNvSpPr/>
            <p:nvPr/>
          </p:nvSpPr>
          <p:spPr>
            <a:xfrm>
              <a:off x="-3550" y="-28350"/>
              <a:ext cx="5793900" cy="5190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pic>
          <p:nvPicPr>
            <p:cNvPr id="11" name="Google Shape;11;p2"/>
            <p:cNvPicPr preferRelativeResize="0"/>
            <p:nvPr/>
          </p:nvPicPr>
          <p:blipFill rotWithShape="1">
            <a:blip r:embed="rId2">
              <a:alphaModFix amt="15000"/>
            </a:blip>
            <a:srcRect l="19627" t="36576"/>
            <a:stretch/>
          </p:blipFill>
          <p:spPr>
            <a:xfrm rot="5400000">
              <a:off x="301537" y="-325788"/>
              <a:ext cx="5190675" cy="5793751"/>
            </a:xfrm>
            <a:prstGeom prst="rect">
              <a:avLst/>
            </a:prstGeom>
            <a:noFill/>
            <a:ln>
              <a:noFill/>
            </a:ln>
          </p:spPr>
        </p:pic>
      </p:grpSp>
      <p:sp>
        <p:nvSpPr>
          <p:cNvPr id="12" name="Google Shape;12;p2"/>
          <p:cNvSpPr txBox="1">
            <a:spLocks noGrp="1"/>
          </p:cNvSpPr>
          <p:nvPr>
            <p:ph type="ctrTitle"/>
          </p:nvPr>
        </p:nvSpPr>
        <p:spPr>
          <a:xfrm>
            <a:off x="865150" y="1992700"/>
            <a:ext cx="4597500" cy="1443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900">
                <a:solidFill>
                  <a:schemeClr val="lt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2919550" y="3659325"/>
            <a:ext cx="2391300" cy="717600"/>
          </a:xfrm>
          <a:prstGeom prst="rect">
            <a:avLst/>
          </a:prstGeom>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 name="Google Shape;14;p2"/>
          <p:cNvSpPr/>
          <p:nvPr/>
        </p:nvSpPr>
        <p:spPr>
          <a:xfrm>
            <a:off x="-22550" y="4603300"/>
            <a:ext cx="9144000" cy="558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grpSp>
        <p:nvGrpSpPr>
          <p:cNvPr id="37" name="Google Shape;37;p6"/>
          <p:cNvGrpSpPr/>
          <p:nvPr/>
        </p:nvGrpSpPr>
        <p:grpSpPr>
          <a:xfrm>
            <a:off x="-23875" y="275650"/>
            <a:ext cx="9195300" cy="4867750"/>
            <a:chOff x="-23875" y="275650"/>
            <a:chExt cx="9195300" cy="4867750"/>
          </a:xfrm>
        </p:grpSpPr>
        <p:sp>
          <p:nvSpPr>
            <p:cNvPr id="38" name="Google Shape;38;p6"/>
            <p:cNvSpPr/>
            <p:nvPr/>
          </p:nvSpPr>
          <p:spPr>
            <a:xfrm>
              <a:off x="-23875" y="4615700"/>
              <a:ext cx="9195300" cy="527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9" name="Google Shape;39;p6"/>
            <p:cNvSpPr/>
            <p:nvPr/>
          </p:nvSpPr>
          <p:spPr>
            <a:xfrm>
              <a:off x="8166772" y="275650"/>
              <a:ext cx="528000" cy="527700"/>
            </a:xfrm>
            <a:prstGeom prst="star16">
              <a:avLst>
                <a:gd name="adj" fmla="val 42929"/>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
        <p:nvSpPr>
          <p:cNvPr id="42" name="Google Shape;42;p7"/>
          <p:cNvSpPr txBox="1">
            <a:spLocks noGrp="1"/>
          </p:cNvSpPr>
          <p:nvPr>
            <p:ph type="body" idx="1"/>
          </p:nvPr>
        </p:nvSpPr>
        <p:spPr>
          <a:xfrm>
            <a:off x="4375025" y="1589589"/>
            <a:ext cx="3824100" cy="23274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43" name="Google Shape;43;p7"/>
          <p:cNvSpPr>
            <a:spLocks noGrp="1"/>
          </p:cNvSpPr>
          <p:nvPr>
            <p:ph type="pic" idx="2"/>
          </p:nvPr>
        </p:nvSpPr>
        <p:spPr>
          <a:xfrm>
            <a:off x="800825" y="1103425"/>
            <a:ext cx="3230100" cy="3230100"/>
          </a:xfrm>
          <a:prstGeom prst="ellipse">
            <a:avLst/>
          </a:prstGeom>
          <a:noFill/>
          <a:ln>
            <a:noFill/>
          </a:ln>
        </p:spPr>
      </p:sp>
      <p:grpSp>
        <p:nvGrpSpPr>
          <p:cNvPr id="44" name="Google Shape;44;p7"/>
          <p:cNvGrpSpPr/>
          <p:nvPr/>
        </p:nvGrpSpPr>
        <p:grpSpPr>
          <a:xfrm>
            <a:off x="1775" y="275650"/>
            <a:ext cx="9144000" cy="4867750"/>
            <a:chOff x="1775" y="275650"/>
            <a:chExt cx="9144000" cy="4867750"/>
          </a:xfrm>
        </p:grpSpPr>
        <p:sp>
          <p:nvSpPr>
            <p:cNvPr id="45" name="Google Shape;45;p7"/>
            <p:cNvSpPr/>
            <p:nvPr/>
          </p:nvSpPr>
          <p:spPr>
            <a:xfrm>
              <a:off x="1775" y="4615700"/>
              <a:ext cx="9144000" cy="527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6" name="Google Shape;46;p7"/>
            <p:cNvSpPr/>
            <p:nvPr/>
          </p:nvSpPr>
          <p:spPr>
            <a:xfrm>
              <a:off x="8166772" y="275650"/>
              <a:ext cx="528000" cy="527700"/>
            </a:xfrm>
            <a:prstGeom prst="star16">
              <a:avLst>
                <a:gd name="adj" fmla="val 42929"/>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a:spLocks noGrp="1"/>
          </p:cNvSpPr>
          <p:nvPr>
            <p:ph type="pic" idx="2"/>
          </p:nvPr>
        </p:nvSpPr>
        <p:spPr>
          <a:xfrm>
            <a:off x="0" y="0"/>
            <a:ext cx="9144000" cy="5143500"/>
          </a:xfrm>
          <a:prstGeom prst="rect">
            <a:avLst/>
          </a:prstGeom>
          <a:noFill/>
          <a:ln>
            <a:noFill/>
          </a:ln>
        </p:spPr>
      </p:sp>
      <p:sp>
        <p:nvSpPr>
          <p:cNvPr id="62" name="Google Shape;62;p10"/>
          <p:cNvSpPr txBox="1">
            <a:spLocks noGrp="1"/>
          </p:cNvSpPr>
          <p:nvPr>
            <p:ph type="title"/>
          </p:nvPr>
        </p:nvSpPr>
        <p:spPr>
          <a:xfrm>
            <a:off x="740550" y="539500"/>
            <a:ext cx="7662900" cy="5373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SzPts val="2700"/>
              <a:buNone/>
              <a:defRPr sz="1800">
                <a:solidFill>
                  <a:schemeClr val="lt1"/>
                </a:solidFill>
              </a:defRPr>
            </a:lvl1pPr>
            <a:lvl2pPr lvl="1" algn="ctr" rtl="0">
              <a:spcBef>
                <a:spcPts val="0"/>
              </a:spcBef>
              <a:spcAft>
                <a:spcPts val="0"/>
              </a:spcAft>
              <a:buSzPts val="2700"/>
              <a:buNone/>
              <a:defRPr/>
            </a:lvl2pPr>
            <a:lvl3pPr lvl="2" algn="ctr" rtl="0">
              <a:spcBef>
                <a:spcPts val="0"/>
              </a:spcBef>
              <a:spcAft>
                <a:spcPts val="0"/>
              </a:spcAft>
              <a:buSzPts val="2700"/>
              <a:buNone/>
              <a:defRPr/>
            </a:lvl3pPr>
            <a:lvl4pPr lvl="3" algn="ctr" rtl="0">
              <a:spcBef>
                <a:spcPts val="0"/>
              </a:spcBef>
              <a:spcAft>
                <a:spcPts val="0"/>
              </a:spcAft>
              <a:buSzPts val="2700"/>
              <a:buNone/>
              <a:defRPr/>
            </a:lvl4pPr>
            <a:lvl5pPr lvl="4" algn="ctr" rtl="0">
              <a:spcBef>
                <a:spcPts val="0"/>
              </a:spcBef>
              <a:spcAft>
                <a:spcPts val="0"/>
              </a:spcAft>
              <a:buSzPts val="2700"/>
              <a:buNone/>
              <a:defRPr/>
            </a:lvl5pPr>
            <a:lvl6pPr lvl="5" algn="ctr" rtl="0">
              <a:spcBef>
                <a:spcPts val="0"/>
              </a:spcBef>
              <a:spcAft>
                <a:spcPts val="0"/>
              </a:spcAft>
              <a:buSzPts val="2700"/>
              <a:buNone/>
              <a:defRPr/>
            </a:lvl6pPr>
            <a:lvl7pPr lvl="6" algn="ctr" rtl="0">
              <a:spcBef>
                <a:spcPts val="0"/>
              </a:spcBef>
              <a:spcAft>
                <a:spcPts val="0"/>
              </a:spcAft>
              <a:buSzPts val="2700"/>
              <a:buNone/>
              <a:defRPr/>
            </a:lvl7pPr>
            <a:lvl8pPr lvl="7" algn="ctr" rtl="0">
              <a:spcBef>
                <a:spcPts val="0"/>
              </a:spcBef>
              <a:spcAft>
                <a:spcPts val="0"/>
              </a:spcAft>
              <a:buSzPts val="2700"/>
              <a:buNone/>
              <a:defRPr/>
            </a:lvl8pPr>
            <a:lvl9pPr lvl="8" algn="ctr" rtl="0">
              <a:spcBef>
                <a:spcPts val="0"/>
              </a:spcBef>
              <a:spcAft>
                <a:spcPts val="0"/>
              </a:spcAft>
              <a:buSzPts val="27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56"/>
        <p:cNvGrpSpPr/>
        <p:nvPr/>
      </p:nvGrpSpPr>
      <p:grpSpPr>
        <a:xfrm>
          <a:off x="0" y="0"/>
          <a:ext cx="0" cy="0"/>
          <a:chOff x="0" y="0"/>
          <a:chExt cx="0" cy="0"/>
        </a:xfrm>
      </p:grpSpPr>
      <p:grpSp>
        <p:nvGrpSpPr>
          <p:cNvPr id="157" name="Google Shape;157;p23"/>
          <p:cNvGrpSpPr/>
          <p:nvPr/>
        </p:nvGrpSpPr>
        <p:grpSpPr>
          <a:xfrm>
            <a:off x="-34125" y="275650"/>
            <a:ext cx="9215700" cy="4867750"/>
            <a:chOff x="-34125" y="275650"/>
            <a:chExt cx="9215700" cy="4867750"/>
          </a:xfrm>
        </p:grpSpPr>
        <p:sp>
          <p:nvSpPr>
            <p:cNvPr id="158" name="Google Shape;158;p23"/>
            <p:cNvSpPr/>
            <p:nvPr/>
          </p:nvSpPr>
          <p:spPr>
            <a:xfrm>
              <a:off x="-34125" y="4615700"/>
              <a:ext cx="9215700" cy="527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159" name="Google Shape;159;p23"/>
            <p:cNvSpPr/>
            <p:nvPr/>
          </p:nvSpPr>
          <p:spPr>
            <a:xfrm>
              <a:off x="8166772" y="275650"/>
              <a:ext cx="528000" cy="527700"/>
            </a:xfrm>
            <a:prstGeom prst="star16">
              <a:avLst>
                <a:gd name="adj" fmla="val 4292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700"/>
              <a:buFont typeface="Dela Gothic One"/>
              <a:buNone/>
              <a:defRPr sz="2700">
                <a:solidFill>
                  <a:schemeClr val="dk2"/>
                </a:solidFill>
                <a:latin typeface="Dela Gothic One"/>
                <a:ea typeface="Dela Gothic One"/>
                <a:cs typeface="Dela Gothic One"/>
                <a:sym typeface="Dela Gothic One"/>
              </a:defRPr>
            </a:lvl1pPr>
            <a:lvl2pPr lvl="1" rtl="0">
              <a:spcBef>
                <a:spcPts val="0"/>
              </a:spcBef>
              <a:spcAft>
                <a:spcPts val="0"/>
              </a:spcAft>
              <a:buClr>
                <a:schemeClr val="dk2"/>
              </a:buClr>
              <a:buSzPts val="2700"/>
              <a:buFont typeface="Dela Gothic One"/>
              <a:buNone/>
              <a:defRPr sz="2700">
                <a:solidFill>
                  <a:schemeClr val="dk2"/>
                </a:solidFill>
                <a:latin typeface="Dela Gothic One"/>
                <a:ea typeface="Dela Gothic One"/>
                <a:cs typeface="Dela Gothic One"/>
                <a:sym typeface="Dela Gothic One"/>
              </a:defRPr>
            </a:lvl2pPr>
            <a:lvl3pPr lvl="2" rtl="0">
              <a:spcBef>
                <a:spcPts val="0"/>
              </a:spcBef>
              <a:spcAft>
                <a:spcPts val="0"/>
              </a:spcAft>
              <a:buClr>
                <a:schemeClr val="dk2"/>
              </a:buClr>
              <a:buSzPts val="2700"/>
              <a:buFont typeface="Dela Gothic One"/>
              <a:buNone/>
              <a:defRPr sz="2700">
                <a:solidFill>
                  <a:schemeClr val="dk2"/>
                </a:solidFill>
                <a:latin typeface="Dela Gothic One"/>
                <a:ea typeface="Dela Gothic One"/>
                <a:cs typeface="Dela Gothic One"/>
                <a:sym typeface="Dela Gothic One"/>
              </a:defRPr>
            </a:lvl3pPr>
            <a:lvl4pPr lvl="3" rtl="0">
              <a:spcBef>
                <a:spcPts val="0"/>
              </a:spcBef>
              <a:spcAft>
                <a:spcPts val="0"/>
              </a:spcAft>
              <a:buClr>
                <a:schemeClr val="dk2"/>
              </a:buClr>
              <a:buSzPts val="2700"/>
              <a:buFont typeface="Dela Gothic One"/>
              <a:buNone/>
              <a:defRPr sz="2700">
                <a:solidFill>
                  <a:schemeClr val="dk2"/>
                </a:solidFill>
                <a:latin typeface="Dela Gothic One"/>
                <a:ea typeface="Dela Gothic One"/>
                <a:cs typeface="Dela Gothic One"/>
                <a:sym typeface="Dela Gothic One"/>
              </a:defRPr>
            </a:lvl4pPr>
            <a:lvl5pPr lvl="4" rtl="0">
              <a:spcBef>
                <a:spcPts val="0"/>
              </a:spcBef>
              <a:spcAft>
                <a:spcPts val="0"/>
              </a:spcAft>
              <a:buClr>
                <a:schemeClr val="dk2"/>
              </a:buClr>
              <a:buSzPts val="2700"/>
              <a:buFont typeface="Dela Gothic One"/>
              <a:buNone/>
              <a:defRPr sz="2700">
                <a:solidFill>
                  <a:schemeClr val="dk2"/>
                </a:solidFill>
                <a:latin typeface="Dela Gothic One"/>
                <a:ea typeface="Dela Gothic One"/>
                <a:cs typeface="Dela Gothic One"/>
                <a:sym typeface="Dela Gothic One"/>
              </a:defRPr>
            </a:lvl5pPr>
            <a:lvl6pPr lvl="5" rtl="0">
              <a:spcBef>
                <a:spcPts val="0"/>
              </a:spcBef>
              <a:spcAft>
                <a:spcPts val="0"/>
              </a:spcAft>
              <a:buClr>
                <a:schemeClr val="dk2"/>
              </a:buClr>
              <a:buSzPts val="2700"/>
              <a:buFont typeface="Dela Gothic One"/>
              <a:buNone/>
              <a:defRPr sz="2700">
                <a:solidFill>
                  <a:schemeClr val="dk2"/>
                </a:solidFill>
                <a:latin typeface="Dela Gothic One"/>
                <a:ea typeface="Dela Gothic One"/>
                <a:cs typeface="Dela Gothic One"/>
                <a:sym typeface="Dela Gothic One"/>
              </a:defRPr>
            </a:lvl6pPr>
            <a:lvl7pPr lvl="6" rtl="0">
              <a:spcBef>
                <a:spcPts val="0"/>
              </a:spcBef>
              <a:spcAft>
                <a:spcPts val="0"/>
              </a:spcAft>
              <a:buClr>
                <a:schemeClr val="dk2"/>
              </a:buClr>
              <a:buSzPts val="2700"/>
              <a:buFont typeface="Dela Gothic One"/>
              <a:buNone/>
              <a:defRPr sz="2700">
                <a:solidFill>
                  <a:schemeClr val="dk2"/>
                </a:solidFill>
                <a:latin typeface="Dela Gothic One"/>
                <a:ea typeface="Dela Gothic One"/>
                <a:cs typeface="Dela Gothic One"/>
                <a:sym typeface="Dela Gothic One"/>
              </a:defRPr>
            </a:lvl7pPr>
            <a:lvl8pPr lvl="7" rtl="0">
              <a:spcBef>
                <a:spcPts val="0"/>
              </a:spcBef>
              <a:spcAft>
                <a:spcPts val="0"/>
              </a:spcAft>
              <a:buClr>
                <a:schemeClr val="dk2"/>
              </a:buClr>
              <a:buSzPts val="2700"/>
              <a:buFont typeface="Dela Gothic One"/>
              <a:buNone/>
              <a:defRPr sz="2700">
                <a:solidFill>
                  <a:schemeClr val="dk2"/>
                </a:solidFill>
                <a:latin typeface="Dela Gothic One"/>
                <a:ea typeface="Dela Gothic One"/>
                <a:cs typeface="Dela Gothic One"/>
                <a:sym typeface="Dela Gothic One"/>
              </a:defRPr>
            </a:lvl8pPr>
            <a:lvl9pPr lvl="8" rtl="0">
              <a:spcBef>
                <a:spcPts val="0"/>
              </a:spcBef>
              <a:spcAft>
                <a:spcPts val="0"/>
              </a:spcAft>
              <a:buClr>
                <a:schemeClr val="dk2"/>
              </a:buClr>
              <a:buSzPts val="2700"/>
              <a:buFont typeface="Dela Gothic One"/>
              <a:buNone/>
              <a:defRPr sz="2700">
                <a:solidFill>
                  <a:schemeClr val="dk2"/>
                </a:solidFill>
                <a:latin typeface="Dela Gothic One"/>
                <a:ea typeface="Dela Gothic One"/>
                <a:cs typeface="Dela Gothic One"/>
                <a:sym typeface="Dela Gothic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6" r:id="rId4"/>
    <p:sldLayoutId id="2147483669"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6.tmp"/><Relationship Id="rId4" Type="http://schemas.openxmlformats.org/officeDocument/2006/relationships/image" Target="../media/image15.tmp"/></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4.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27"/>
          <p:cNvSpPr txBox="1">
            <a:spLocks noGrp="1"/>
          </p:cNvSpPr>
          <p:nvPr>
            <p:ph type="ctrTitle"/>
          </p:nvPr>
        </p:nvSpPr>
        <p:spPr>
          <a:xfrm>
            <a:off x="-148107" y="-160986"/>
            <a:ext cx="6046631" cy="246630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latin typeface="Elephant" panose="02020904090505020303" pitchFamily="18" charset="0"/>
              </a:rPr>
              <a:t>PIZZA</a:t>
            </a:r>
            <a:r>
              <a:rPr lang="en" sz="4000" dirty="0">
                <a:latin typeface="Elephant" panose="02020904090505020303" pitchFamily="18" charset="0"/>
              </a:rPr>
              <a:t> </a:t>
            </a:r>
            <a:r>
              <a:rPr lang="en" sz="3600" dirty="0">
                <a:latin typeface="Elephant" panose="02020904090505020303" pitchFamily="18" charset="0"/>
              </a:rPr>
              <a:t>HUT</a:t>
            </a:r>
            <a:r>
              <a:rPr lang="en" sz="4000" dirty="0">
                <a:latin typeface="Elephant" panose="02020904090505020303" pitchFamily="18" charset="0"/>
              </a:rPr>
              <a:t> </a:t>
            </a:r>
            <a:r>
              <a:rPr lang="en" sz="3600" dirty="0">
                <a:latin typeface="Elephant" panose="02020904090505020303" pitchFamily="18" charset="0"/>
              </a:rPr>
              <a:t>ANALYSIS</a:t>
            </a:r>
            <a:endParaRPr sz="4000" dirty="0">
              <a:latin typeface="Elephant" panose="02020904090505020303" pitchFamily="18" charset="0"/>
            </a:endParaRPr>
          </a:p>
        </p:txBody>
      </p:sp>
      <p:sp>
        <p:nvSpPr>
          <p:cNvPr id="171" name="Google Shape;171;p27"/>
          <p:cNvSpPr txBox="1">
            <a:spLocks noGrp="1"/>
          </p:cNvSpPr>
          <p:nvPr>
            <p:ph type="subTitle" idx="1"/>
          </p:nvPr>
        </p:nvSpPr>
        <p:spPr>
          <a:xfrm>
            <a:off x="1313647" y="2260242"/>
            <a:ext cx="5666704" cy="71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Algerian" panose="04020705040A02060702" pitchFamily="82" charset="0"/>
              </a:rPr>
              <a:t>Presented by HARI PRIYA</a:t>
            </a:r>
            <a:endParaRPr sz="2000" dirty="0">
              <a:latin typeface="Algerian" panose="04020705040A02060702" pitchFamily="82" charset="0"/>
            </a:endParaRPr>
          </a:p>
        </p:txBody>
      </p:sp>
      <p:sp>
        <p:nvSpPr>
          <p:cNvPr id="173" name="Google Shape;173;p27"/>
          <p:cNvSpPr/>
          <p:nvPr/>
        </p:nvSpPr>
        <p:spPr>
          <a:xfrm>
            <a:off x="108474" y="451917"/>
            <a:ext cx="962680" cy="952340"/>
          </a:xfrm>
          <a:prstGeom prst="star16">
            <a:avLst>
              <a:gd name="adj" fmla="val 42929"/>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75" name="Google Shape;175;p27"/>
          <p:cNvGrpSpPr/>
          <p:nvPr/>
        </p:nvGrpSpPr>
        <p:grpSpPr>
          <a:xfrm>
            <a:off x="388883" y="651250"/>
            <a:ext cx="454081" cy="449023"/>
            <a:chOff x="1652762" y="2654976"/>
            <a:chExt cx="454081" cy="449023"/>
          </a:xfrm>
        </p:grpSpPr>
        <p:sp>
          <p:nvSpPr>
            <p:cNvPr id="176" name="Google Shape;176;p27"/>
            <p:cNvSpPr/>
            <p:nvPr/>
          </p:nvSpPr>
          <p:spPr>
            <a:xfrm>
              <a:off x="1791345" y="2870853"/>
              <a:ext cx="17691" cy="17579"/>
            </a:xfrm>
            <a:custGeom>
              <a:avLst/>
              <a:gdLst/>
              <a:ahLst/>
              <a:cxnLst/>
              <a:rect l="l" t="t" r="r" b="b"/>
              <a:pathLst>
                <a:path w="60" h="57" extrusionOk="0">
                  <a:moveTo>
                    <a:pt x="30" y="0"/>
                  </a:moveTo>
                  <a:cubicBezTo>
                    <a:pt x="46" y="0"/>
                    <a:pt x="60" y="12"/>
                    <a:pt x="60" y="28"/>
                  </a:cubicBezTo>
                  <a:cubicBezTo>
                    <a:pt x="60" y="44"/>
                    <a:pt x="46" y="57"/>
                    <a:pt x="30" y="57"/>
                  </a:cubicBezTo>
                  <a:cubicBezTo>
                    <a:pt x="13" y="57"/>
                    <a:pt x="0" y="44"/>
                    <a:pt x="0" y="28"/>
                  </a:cubicBezTo>
                  <a:cubicBezTo>
                    <a:pt x="0" y="12"/>
                    <a:pt x="13" y="0"/>
                    <a:pt x="3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7" name="Google Shape;177;p27"/>
            <p:cNvSpPr/>
            <p:nvPr/>
          </p:nvSpPr>
          <p:spPr>
            <a:xfrm>
              <a:off x="1764513" y="2976016"/>
              <a:ext cx="17986" cy="17579"/>
            </a:xfrm>
            <a:custGeom>
              <a:avLst/>
              <a:gdLst/>
              <a:ahLst/>
              <a:cxnLst/>
              <a:rect l="l" t="t" r="r" b="b"/>
              <a:pathLst>
                <a:path w="61" h="57" extrusionOk="0">
                  <a:moveTo>
                    <a:pt x="31" y="0"/>
                  </a:moveTo>
                  <a:cubicBezTo>
                    <a:pt x="47" y="0"/>
                    <a:pt x="61" y="13"/>
                    <a:pt x="61" y="29"/>
                  </a:cubicBezTo>
                  <a:cubicBezTo>
                    <a:pt x="61" y="44"/>
                    <a:pt x="47" y="57"/>
                    <a:pt x="31" y="57"/>
                  </a:cubicBezTo>
                  <a:cubicBezTo>
                    <a:pt x="14" y="57"/>
                    <a:pt x="0" y="44"/>
                    <a:pt x="0" y="29"/>
                  </a:cubicBezTo>
                  <a:cubicBezTo>
                    <a:pt x="0" y="13"/>
                    <a:pt x="14" y="0"/>
                    <a:pt x="31"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8" name="Google Shape;178;p27"/>
            <p:cNvSpPr/>
            <p:nvPr/>
          </p:nvSpPr>
          <p:spPr>
            <a:xfrm>
              <a:off x="1924325" y="2870853"/>
              <a:ext cx="70766" cy="70006"/>
            </a:xfrm>
            <a:custGeom>
              <a:avLst/>
              <a:gdLst/>
              <a:ahLst/>
              <a:cxnLst/>
              <a:rect l="l" t="t" r="r" b="b"/>
              <a:pathLst>
                <a:path w="240" h="227" extrusionOk="0">
                  <a:moveTo>
                    <a:pt x="120" y="57"/>
                  </a:moveTo>
                  <a:cubicBezTo>
                    <a:pt x="153" y="57"/>
                    <a:pt x="180" y="82"/>
                    <a:pt x="180" y="114"/>
                  </a:cubicBezTo>
                  <a:cubicBezTo>
                    <a:pt x="180" y="145"/>
                    <a:pt x="153" y="170"/>
                    <a:pt x="120" y="170"/>
                  </a:cubicBezTo>
                  <a:cubicBezTo>
                    <a:pt x="87" y="170"/>
                    <a:pt x="60" y="145"/>
                    <a:pt x="60" y="114"/>
                  </a:cubicBezTo>
                  <a:cubicBezTo>
                    <a:pt x="60" y="82"/>
                    <a:pt x="87" y="57"/>
                    <a:pt x="120" y="57"/>
                  </a:cubicBezTo>
                  <a:moveTo>
                    <a:pt x="120" y="227"/>
                  </a:moveTo>
                  <a:cubicBezTo>
                    <a:pt x="186" y="227"/>
                    <a:pt x="240" y="176"/>
                    <a:pt x="240" y="114"/>
                  </a:cubicBezTo>
                  <a:cubicBezTo>
                    <a:pt x="240" y="51"/>
                    <a:pt x="186" y="0"/>
                    <a:pt x="120" y="0"/>
                  </a:cubicBezTo>
                  <a:cubicBezTo>
                    <a:pt x="54" y="0"/>
                    <a:pt x="0" y="51"/>
                    <a:pt x="0" y="114"/>
                  </a:cubicBezTo>
                  <a:cubicBezTo>
                    <a:pt x="0" y="176"/>
                    <a:pt x="54" y="227"/>
                    <a:pt x="120" y="227"/>
                  </a:cubicBezTo>
                  <a:close/>
                </a:path>
              </a:pathLst>
            </a:custGeom>
            <a:solidFill>
              <a:schemeClr val="dk1"/>
            </a:solidFill>
            <a:ln>
              <a:noFill/>
            </a:ln>
          </p:spPr>
          <p:txBody>
            <a:bodyPr spcFirstLastPara="1" wrap="square" lIns="90000" tIns="36700" rIns="90000" bIns="36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9" name="Google Shape;179;p27"/>
            <p:cNvSpPr/>
            <p:nvPr/>
          </p:nvSpPr>
          <p:spPr>
            <a:xfrm>
              <a:off x="1817882" y="2897066"/>
              <a:ext cx="71061" cy="70314"/>
            </a:xfrm>
            <a:custGeom>
              <a:avLst/>
              <a:gdLst/>
              <a:ahLst/>
              <a:cxnLst/>
              <a:rect l="l" t="t" r="r" b="b"/>
              <a:pathLst>
                <a:path w="241" h="228" extrusionOk="0">
                  <a:moveTo>
                    <a:pt x="120" y="57"/>
                  </a:moveTo>
                  <a:cubicBezTo>
                    <a:pt x="153" y="57"/>
                    <a:pt x="180" y="83"/>
                    <a:pt x="180" y="114"/>
                  </a:cubicBezTo>
                  <a:cubicBezTo>
                    <a:pt x="180" y="145"/>
                    <a:pt x="153" y="171"/>
                    <a:pt x="120" y="171"/>
                  </a:cubicBezTo>
                  <a:cubicBezTo>
                    <a:pt x="87" y="171"/>
                    <a:pt x="60" y="145"/>
                    <a:pt x="60" y="114"/>
                  </a:cubicBezTo>
                  <a:cubicBezTo>
                    <a:pt x="60" y="83"/>
                    <a:pt x="87" y="57"/>
                    <a:pt x="120" y="57"/>
                  </a:cubicBezTo>
                  <a:moveTo>
                    <a:pt x="0" y="114"/>
                  </a:moveTo>
                  <a:cubicBezTo>
                    <a:pt x="0" y="177"/>
                    <a:pt x="54" y="228"/>
                    <a:pt x="120" y="228"/>
                  </a:cubicBezTo>
                  <a:cubicBezTo>
                    <a:pt x="187" y="228"/>
                    <a:pt x="241" y="177"/>
                    <a:pt x="241" y="114"/>
                  </a:cubicBezTo>
                  <a:cubicBezTo>
                    <a:pt x="241" y="51"/>
                    <a:pt x="187" y="0"/>
                    <a:pt x="120" y="0"/>
                  </a:cubicBezTo>
                  <a:cubicBezTo>
                    <a:pt x="54" y="0"/>
                    <a:pt x="0" y="51"/>
                    <a:pt x="0" y="114"/>
                  </a:cubicBezTo>
                  <a:close/>
                </a:path>
              </a:pathLst>
            </a:custGeom>
            <a:solidFill>
              <a:schemeClr val="dk1"/>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0" name="Google Shape;180;p27"/>
            <p:cNvSpPr/>
            <p:nvPr/>
          </p:nvSpPr>
          <p:spPr>
            <a:xfrm>
              <a:off x="1844419" y="2791904"/>
              <a:ext cx="71061" cy="70006"/>
            </a:xfrm>
            <a:custGeom>
              <a:avLst/>
              <a:gdLst/>
              <a:ahLst/>
              <a:cxnLst/>
              <a:rect l="l" t="t" r="r" b="b"/>
              <a:pathLst>
                <a:path w="241" h="227" extrusionOk="0">
                  <a:moveTo>
                    <a:pt x="120" y="57"/>
                  </a:moveTo>
                  <a:cubicBezTo>
                    <a:pt x="154" y="57"/>
                    <a:pt x="181" y="82"/>
                    <a:pt x="181" y="114"/>
                  </a:cubicBezTo>
                  <a:cubicBezTo>
                    <a:pt x="181" y="145"/>
                    <a:pt x="154" y="170"/>
                    <a:pt x="120" y="170"/>
                  </a:cubicBezTo>
                  <a:cubicBezTo>
                    <a:pt x="87" y="170"/>
                    <a:pt x="60" y="145"/>
                    <a:pt x="60" y="114"/>
                  </a:cubicBezTo>
                  <a:cubicBezTo>
                    <a:pt x="60" y="82"/>
                    <a:pt x="87" y="57"/>
                    <a:pt x="120" y="57"/>
                  </a:cubicBezTo>
                  <a:moveTo>
                    <a:pt x="120" y="227"/>
                  </a:moveTo>
                  <a:cubicBezTo>
                    <a:pt x="187" y="227"/>
                    <a:pt x="241" y="176"/>
                    <a:pt x="241" y="114"/>
                  </a:cubicBezTo>
                  <a:cubicBezTo>
                    <a:pt x="241" y="51"/>
                    <a:pt x="187" y="0"/>
                    <a:pt x="120" y="0"/>
                  </a:cubicBezTo>
                  <a:cubicBezTo>
                    <a:pt x="54" y="0"/>
                    <a:pt x="0" y="51"/>
                    <a:pt x="0" y="114"/>
                  </a:cubicBezTo>
                  <a:cubicBezTo>
                    <a:pt x="0" y="176"/>
                    <a:pt x="54" y="227"/>
                    <a:pt x="120" y="227"/>
                  </a:cubicBezTo>
                  <a:close/>
                </a:path>
              </a:pathLst>
            </a:custGeom>
            <a:solidFill>
              <a:schemeClr val="dk1"/>
            </a:solidFill>
            <a:ln>
              <a:noFill/>
            </a:ln>
          </p:spPr>
          <p:txBody>
            <a:bodyPr spcFirstLastPara="1" wrap="square" lIns="90000" tIns="36700" rIns="90000" bIns="36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1" name="Google Shape;181;p27"/>
            <p:cNvSpPr/>
            <p:nvPr/>
          </p:nvSpPr>
          <p:spPr>
            <a:xfrm>
              <a:off x="1727361" y="2897066"/>
              <a:ext cx="17691" cy="17579"/>
            </a:xfrm>
            <a:custGeom>
              <a:avLst/>
              <a:gdLst/>
              <a:ahLst/>
              <a:cxnLst/>
              <a:rect l="l" t="t" r="r" b="b"/>
              <a:pathLst>
                <a:path w="60" h="57" extrusionOk="0">
                  <a:moveTo>
                    <a:pt x="30" y="0"/>
                  </a:moveTo>
                  <a:cubicBezTo>
                    <a:pt x="47" y="0"/>
                    <a:pt x="60" y="13"/>
                    <a:pt x="60" y="29"/>
                  </a:cubicBezTo>
                  <a:cubicBezTo>
                    <a:pt x="60" y="44"/>
                    <a:pt x="47" y="57"/>
                    <a:pt x="30" y="57"/>
                  </a:cubicBezTo>
                  <a:cubicBezTo>
                    <a:pt x="14" y="57"/>
                    <a:pt x="0" y="44"/>
                    <a:pt x="0" y="29"/>
                  </a:cubicBezTo>
                  <a:cubicBezTo>
                    <a:pt x="0" y="13"/>
                    <a:pt x="14" y="0"/>
                    <a:pt x="3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2" name="Google Shape;182;p27"/>
            <p:cNvSpPr/>
            <p:nvPr/>
          </p:nvSpPr>
          <p:spPr>
            <a:xfrm>
              <a:off x="1652762" y="2654976"/>
              <a:ext cx="454081" cy="449023"/>
            </a:xfrm>
            <a:custGeom>
              <a:avLst/>
              <a:gdLst/>
              <a:ahLst/>
              <a:cxnLst/>
              <a:rect l="l" t="t" r="r" b="b"/>
              <a:pathLst>
                <a:path w="1540" h="1456" extrusionOk="0">
                  <a:moveTo>
                    <a:pt x="1359" y="911"/>
                  </a:moveTo>
                  <a:cubicBezTo>
                    <a:pt x="1367" y="713"/>
                    <a:pt x="1290" y="522"/>
                    <a:pt x="1142" y="381"/>
                  </a:cubicBezTo>
                  <a:cubicBezTo>
                    <a:pt x="993" y="240"/>
                    <a:pt x="791" y="164"/>
                    <a:pt x="581" y="171"/>
                  </a:cubicBezTo>
                  <a:lnTo>
                    <a:pt x="628" y="57"/>
                  </a:lnTo>
                  <a:cubicBezTo>
                    <a:pt x="1093" y="67"/>
                    <a:pt x="1470" y="423"/>
                    <a:pt x="1480" y="863"/>
                  </a:cubicBezTo>
                  <a:lnTo>
                    <a:pt x="1359" y="911"/>
                  </a:lnTo>
                  <a:moveTo>
                    <a:pt x="608" y="0"/>
                  </a:moveTo>
                  <a:cubicBezTo>
                    <a:pt x="596" y="0"/>
                    <a:pt x="584" y="7"/>
                    <a:pt x="580" y="18"/>
                  </a:cubicBezTo>
                  <a:lnTo>
                    <a:pt x="305" y="684"/>
                  </a:lnTo>
                  <a:cubicBezTo>
                    <a:pt x="299" y="699"/>
                    <a:pt x="307" y="715"/>
                    <a:pt x="322" y="721"/>
                  </a:cubicBezTo>
                  <a:cubicBezTo>
                    <a:pt x="338" y="727"/>
                    <a:pt x="355" y="720"/>
                    <a:pt x="361" y="705"/>
                  </a:cubicBezTo>
                  <a:lnTo>
                    <a:pt x="557" y="229"/>
                  </a:lnTo>
                  <a:cubicBezTo>
                    <a:pt x="760" y="216"/>
                    <a:pt x="956" y="285"/>
                    <a:pt x="1099" y="421"/>
                  </a:cubicBezTo>
                  <a:cubicBezTo>
                    <a:pt x="1242" y="558"/>
                    <a:pt x="1314" y="744"/>
                    <a:pt x="1297" y="936"/>
                  </a:cubicBezTo>
                  <a:lnTo>
                    <a:pt x="1011" y="1050"/>
                  </a:lnTo>
                  <a:cubicBezTo>
                    <a:pt x="1000" y="1054"/>
                    <a:pt x="993" y="1064"/>
                    <a:pt x="993" y="1076"/>
                  </a:cubicBezTo>
                  <a:lnTo>
                    <a:pt x="993" y="1343"/>
                  </a:lnTo>
                  <a:cubicBezTo>
                    <a:pt x="993" y="1374"/>
                    <a:pt x="966" y="1399"/>
                    <a:pt x="933" y="1399"/>
                  </a:cubicBezTo>
                  <a:cubicBezTo>
                    <a:pt x="900" y="1399"/>
                    <a:pt x="873" y="1374"/>
                    <a:pt x="873" y="1343"/>
                  </a:cubicBezTo>
                  <a:lnTo>
                    <a:pt x="873" y="1140"/>
                  </a:lnTo>
                  <a:cubicBezTo>
                    <a:pt x="873" y="1120"/>
                    <a:pt x="852" y="1106"/>
                    <a:pt x="832" y="1113"/>
                  </a:cubicBezTo>
                  <a:lnTo>
                    <a:pt x="652" y="1177"/>
                  </a:lnTo>
                  <a:cubicBezTo>
                    <a:pt x="640" y="1181"/>
                    <a:pt x="632" y="1192"/>
                    <a:pt x="632" y="1204"/>
                  </a:cubicBezTo>
                  <a:lnTo>
                    <a:pt x="632" y="1343"/>
                  </a:lnTo>
                  <a:cubicBezTo>
                    <a:pt x="632" y="1374"/>
                    <a:pt x="605" y="1399"/>
                    <a:pt x="572" y="1399"/>
                  </a:cubicBezTo>
                  <a:cubicBezTo>
                    <a:pt x="539" y="1399"/>
                    <a:pt x="512" y="1374"/>
                    <a:pt x="512" y="1343"/>
                  </a:cubicBezTo>
                  <a:lnTo>
                    <a:pt x="512" y="1268"/>
                  </a:lnTo>
                  <a:cubicBezTo>
                    <a:pt x="512" y="1248"/>
                    <a:pt x="491" y="1234"/>
                    <a:pt x="471" y="1241"/>
                  </a:cubicBezTo>
                  <a:lnTo>
                    <a:pt x="83" y="1379"/>
                  </a:lnTo>
                  <a:lnTo>
                    <a:pt x="263" y="943"/>
                  </a:lnTo>
                  <a:cubicBezTo>
                    <a:pt x="269" y="929"/>
                    <a:pt x="261" y="912"/>
                    <a:pt x="246" y="907"/>
                  </a:cubicBezTo>
                  <a:cubicBezTo>
                    <a:pt x="230" y="901"/>
                    <a:pt x="213" y="908"/>
                    <a:pt x="207" y="923"/>
                  </a:cubicBezTo>
                  <a:lnTo>
                    <a:pt x="3" y="1418"/>
                  </a:lnTo>
                  <a:cubicBezTo>
                    <a:pt x="-2" y="1428"/>
                    <a:pt x="1" y="1440"/>
                    <a:pt x="9" y="1448"/>
                  </a:cubicBezTo>
                  <a:cubicBezTo>
                    <a:pt x="18" y="1456"/>
                    <a:pt x="30" y="1459"/>
                    <a:pt x="41" y="1455"/>
                  </a:cubicBezTo>
                  <a:lnTo>
                    <a:pt x="452" y="1309"/>
                  </a:lnTo>
                  <a:lnTo>
                    <a:pt x="452" y="1343"/>
                  </a:lnTo>
                  <a:cubicBezTo>
                    <a:pt x="452" y="1405"/>
                    <a:pt x="506" y="1456"/>
                    <a:pt x="572" y="1456"/>
                  </a:cubicBezTo>
                  <a:cubicBezTo>
                    <a:pt x="638" y="1456"/>
                    <a:pt x="692" y="1405"/>
                    <a:pt x="692" y="1343"/>
                  </a:cubicBezTo>
                  <a:lnTo>
                    <a:pt x="692" y="1224"/>
                  </a:lnTo>
                  <a:lnTo>
                    <a:pt x="813" y="1181"/>
                  </a:lnTo>
                  <a:lnTo>
                    <a:pt x="813" y="1343"/>
                  </a:lnTo>
                  <a:cubicBezTo>
                    <a:pt x="813" y="1405"/>
                    <a:pt x="867" y="1456"/>
                    <a:pt x="933" y="1456"/>
                  </a:cubicBezTo>
                  <a:cubicBezTo>
                    <a:pt x="999" y="1456"/>
                    <a:pt x="1053" y="1405"/>
                    <a:pt x="1053" y="1343"/>
                  </a:cubicBezTo>
                  <a:lnTo>
                    <a:pt x="1053" y="1095"/>
                  </a:lnTo>
                  <a:cubicBezTo>
                    <a:pt x="1099" y="1076"/>
                    <a:pt x="1474" y="927"/>
                    <a:pt x="1522" y="908"/>
                  </a:cubicBezTo>
                  <a:cubicBezTo>
                    <a:pt x="1533" y="904"/>
                    <a:pt x="1540" y="893"/>
                    <a:pt x="1540" y="882"/>
                  </a:cubicBezTo>
                  <a:cubicBezTo>
                    <a:pt x="1540" y="394"/>
                    <a:pt x="1123" y="0"/>
                    <a:pt x="608"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pic>
        <p:nvPicPr>
          <p:cNvPr id="7" name="Google Shape;172;p27">
            <a:extLst>
              <a:ext uri="{FF2B5EF4-FFF2-40B4-BE49-F238E27FC236}">
                <a16:creationId xmlns:a16="http://schemas.microsoft.com/office/drawing/2014/main" id="{7342A1CB-E38B-2BD2-8A74-FF9DA8543721}"/>
              </a:ext>
            </a:extLst>
          </p:cNvPr>
          <p:cNvPicPr preferRelativeResize="0"/>
          <p:nvPr/>
        </p:nvPicPr>
        <p:blipFill>
          <a:blip r:embed="rId3">
            <a:alphaModFix/>
          </a:blip>
          <a:stretch>
            <a:fillRect/>
          </a:stretch>
        </p:blipFill>
        <p:spPr>
          <a:xfrm>
            <a:off x="6372075" y="-717025"/>
            <a:ext cx="4117400" cy="71949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BA8D96-6018-95BB-AE11-137342DC2D03}"/>
              </a:ext>
            </a:extLst>
          </p:cNvPr>
          <p:cNvSpPr txBox="1"/>
          <p:nvPr/>
        </p:nvSpPr>
        <p:spPr>
          <a:xfrm>
            <a:off x="249936" y="128426"/>
            <a:ext cx="2053767" cy="307777"/>
          </a:xfrm>
          <a:prstGeom prst="rect">
            <a:avLst/>
          </a:prstGeom>
          <a:noFill/>
        </p:spPr>
        <p:txBody>
          <a:bodyPr wrap="none" rtlCol="0">
            <a:spAutoFit/>
          </a:bodyPr>
          <a:lstStyle/>
          <a:p>
            <a:r>
              <a:rPr lang="en-IN" b="1" dirty="0">
                <a:solidFill>
                  <a:srgbClr val="C00000"/>
                </a:solidFill>
                <a:latin typeface="DM Sans" pitchFamily="2" charset="0"/>
              </a:rPr>
              <a:t>Top 5 popular pizzas :</a:t>
            </a:r>
          </a:p>
        </p:txBody>
      </p:sp>
      <p:pic>
        <p:nvPicPr>
          <p:cNvPr id="7" name="Picture 6">
            <a:extLst>
              <a:ext uri="{FF2B5EF4-FFF2-40B4-BE49-F238E27FC236}">
                <a16:creationId xmlns:a16="http://schemas.microsoft.com/office/drawing/2014/main" id="{54F60B97-4F3C-4202-DE07-A5B72C37B8F4}"/>
              </a:ext>
            </a:extLst>
          </p:cNvPr>
          <p:cNvPicPr>
            <a:picLocks noChangeAspect="1"/>
          </p:cNvPicPr>
          <p:nvPr/>
        </p:nvPicPr>
        <p:blipFill>
          <a:blip r:embed="rId2"/>
          <a:srcRect l="13863" t="17186" r="49966" b="37540"/>
          <a:stretch>
            <a:fillRect/>
          </a:stretch>
        </p:blipFill>
        <p:spPr>
          <a:xfrm>
            <a:off x="249936" y="774192"/>
            <a:ext cx="4215224" cy="3424428"/>
          </a:xfrm>
          <a:prstGeom prst="rect">
            <a:avLst/>
          </a:prstGeom>
        </p:spPr>
      </p:pic>
      <p:sp>
        <p:nvSpPr>
          <p:cNvPr id="21" name="TextBox 20">
            <a:extLst>
              <a:ext uri="{FF2B5EF4-FFF2-40B4-BE49-F238E27FC236}">
                <a16:creationId xmlns:a16="http://schemas.microsoft.com/office/drawing/2014/main" id="{D61C57F1-EFC6-40E1-E47B-5FBD74AF7245}"/>
              </a:ext>
            </a:extLst>
          </p:cNvPr>
          <p:cNvSpPr txBox="1"/>
          <p:nvPr/>
        </p:nvSpPr>
        <p:spPr>
          <a:xfrm>
            <a:off x="4678842" y="163811"/>
            <a:ext cx="1286256" cy="276999"/>
          </a:xfrm>
          <a:prstGeom prst="rect">
            <a:avLst/>
          </a:prstGeom>
          <a:noFill/>
        </p:spPr>
        <p:txBody>
          <a:bodyPr wrap="square" rtlCol="0">
            <a:spAutoFit/>
          </a:bodyPr>
          <a:lstStyle/>
          <a:p>
            <a:r>
              <a:rPr lang="en-IN" sz="1200" b="1" dirty="0">
                <a:solidFill>
                  <a:schemeClr val="bg2">
                    <a:lumMod val="50000"/>
                  </a:schemeClr>
                </a:solidFill>
                <a:latin typeface="DM Sans" pitchFamily="2" charset="0"/>
              </a:rPr>
              <a:t>Bar Graph :</a:t>
            </a:r>
          </a:p>
        </p:txBody>
      </p:sp>
      <p:pic>
        <p:nvPicPr>
          <p:cNvPr id="6" name="Picture 5">
            <a:extLst>
              <a:ext uri="{FF2B5EF4-FFF2-40B4-BE49-F238E27FC236}">
                <a16:creationId xmlns:a16="http://schemas.microsoft.com/office/drawing/2014/main" id="{F6ABE9BE-1EE7-788E-C905-0319B840C5D6}"/>
              </a:ext>
            </a:extLst>
          </p:cNvPr>
          <p:cNvPicPr>
            <a:picLocks noChangeAspect="1"/>
          </p:cNvPicPr>
          <p:nvPr/>
        </p:nvPicPr>
        <p:blipFill>
          <a:blip r:embed="rId3"/>
          <a:stretch>
            <a:fillRect/>
          </a:stretch>
        </p:blipFill>
        <p:spPr>
          <a:xfrm>
            <a:off x="8284641" y="356917"/>
            <a:ext cx="335462" cy="326516"/>
          </a:xfrm>
          <a:prstGeom prst="rect">
            <a:avLst/>
          </a:prstGeom>
        </p:spPr>
      </p:pic>
      <p:pic>
        <p:nvPicPr>
          <p:cNvPr id="3" name="Picture 2">
            <a:extLst>
              <a:ext uri="{FF2B5EF4-FFF2-40B4-BE49-F238E27FC236}">
                <a16:creationId xmlns:a16="http://schemas.microsoft.com/office/drawing/2014/main" id="{EB09F8CC-18D3-AB36-38F7-8067004AAADA}"/>
              </a:ext>
            </a:extLst>
          </p:cNvPr>
          <p:cNvPicPr>
            <a:picLocks noChangeAspect="1"/>
          </p:cNvPicPr>
          <p:nvPr/>
        </p:nvPicPr>
        <p:blipFill>
          <a:blip r:embed="rId4"/>
          <a:stretch>
            <a:fillRect/>
          </a:stretch>
        </p:blipFill>
        <p:spPr>
          <a:xfrm>
            <a:off x="4783427" y="774192"/>
            <a:ext cx="3501214" cy="3424428"/>
          </a:xfrm>
          <a:prstGeom prst="rect">
            <a:avLst/>
          </a:prstGeom>
        </p:spPr>
      </p:pic>
    </p:spTree>
    <p:extLst>
      <p:ext uri="{BB962C8B-B14F-4D97-AF65-F5344CB8AC3E}">
        <p14:creationId xmlns:p14="http://schemas.microsoft.com/office/powerpoint/2010/main" val="717740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3597D-34F8-1D32-9294-A1AC352CC5D5}"/>
              </a:ext>
            </a:extLst>
          </p:cNvPr>
          <p:cNvSpPr>
            <a:spLocks noGrp="1"/>
          </p:cNvSpPr>
          <p:nvPr>
            <p:ph type="title"/>
          </p:nvPr>
        </p:nvSpPr>
        <p:spPr>
          <a:xfrm>
            <a:off x="239885" y="-36261"/>
            <a:ext cx="7704000" cy="276192"/>
          </a:xfrm>
        </p:spPr>
        <p:txBody>
          <a:bodyPr/>
          <a:lstStyle/>
          <a:p>
            <a:r>
              <a:rPr lang="en-US" dirty="0"/>
              <a:t>Intermediate Analysis </a:t>
            </a:r>
            <a:endParaRPr lang="en-IN" dirty="0"/>
          </a:p>
        </p:txBody>
      </p:sp>
      <p:pic>
        <p:nvPicPr>
          <p:cNvPr id="13" name="Picture 12">
            <a:extLst>
              <a:ext uri="{FF2B5EF4-FFF2-40B4-BE49-F238E27FC236}">
                <a16:creationId xmlns:a16="http://schemas.microsoft.com/office/drawing/2014/main" id="{A325FE80-3A6E-BD55-9E98-03683BD33D76}"/>
              </a:ext>
            </a:extLst>
          </p:cNvPr>
          <p:cNvPicPr>
            <a:picLocks noChangeAspect="1"/>
          </p:cNvPicPr>
          <p:nvPr/>
        </p:nvPicPr>
        <p:blipFill>
          <a:blip r:embed="rId3"/>
          <a:stretch>
            <a:fillRect/>
          </a:stretch>
        </p:blipFill>
        <p:spPr>
          <a:xfrm>
            <a:off x="8298249" y="405684"/>
            <a:ext cx="305893" cy="301814"/>
          </a:xfrm>
          <a:prstGeom prst="rect">
            <a:avLst/>
          </a:prstGeom>
        </p:spPr>
      </p:pic>
      <p:pic>
        <p:nvPicPr>
          <p:cNvPr id="14" name="Google Shape;816;p48">
            <a:extLst>
              <a:ext uri="{FF2B5EF4-FFF2-40B4-BE49-F238E27FC236}">
                <a16:creationId xmlns:a16="http://schemas.microsoft.com/office/drawing/2014/main" id="{CE1804A0-4EB5-EFD9-7AD3-28CECD271A71}"/>
              </a:ext>
            </a:extLst>
          </p:cNvPr>
          <p:cNvPicPr preferRelativeResize="0"/>
          <p:nvPr/>
        </p:nvPicPr>
        <p:blipFill>
          <a:blip r:embed="rId4">
            <a:alphaModFix/>
          </a:blip>
          <a:stretch>
            <a:fillRect/>
          </a:stretch>
        </p:blipFill>
        <p:spPr>
          <a:xfrm>
            <a:off x="6329967" y="913404"/>
            <a:ext cx="2814033" cy="4765182"/>
          </a:xfrm>
          <a:prstGeom prst="rect">
            <a:avLst/>
          </a:prstGeom>
          <a:noFill/>
          <a:ln>
            <a:noFill/>
          </a:ln>
        </p:spPr>
      </p:pic>
      <p:sp>
        <p:nvSpPr>
          <p:cNvPr id="3" name="TextBox 2">
            <a:extLst>
              <a:ext uri="{FF2B5EF4-FFF2-40B4-BE49-F238E27FC236}">
                <a16:creationId xmlns:a16="http://schemas.microsoft.com/office/drawing/2014/main" id="{C6767B5C-E518-2A05-047D-AD3C1E33D5D6}"/>
              </a:ext>
            </a:extLst>
          </p:cNvPr>
          <p:cNvSpPr txBox="1"/>
          <p:nvPr/>
        </p:nvSpPr>
        <p:spPr>
          <a:xfrm>
            <a:off x="178925" y="605627"/>
            <a:ext cx="2638864" cy="307777"/>
          </a:xfrm>
          <a:prstGeom prst="rect">
            <a:avLst/>
          </a:prstGeom>
          <a:noFill/>
        </p:spPr>
        <p:txBody>
          <a:bodyPr wrap="none" rtlCol="0">
            <a:spAutoFit/>
          </a:bodyPr>
          <a:lstStyle/>
          <a:p>
            <a:r>
              <a:rPr lang="en-IN" b="1" dirty="0">
                <a:solidFill>
                  <a:srgbClr val="C00000"/>
                </a:solidFill>
                <a:latin typeface="DM Sans" pitchFamily="2" charset="0"/>
              </a:rPr>
              <a:t>Pizza Quantity by Category :</a:t>
            </a:r>
          </a:p>
        </p:txBody>
      </p:sp>
      <p:pic>
        <p:nvPicPr>
          <p:cNvPr id="9" name="Picture 8">
            <a:extLst>
              <a:ext uri="{FF2B5EF4-FFF2-40B4-BE49-F238E27FC236}">
                <a16:creationId xmlns:a16="http://schemas.microsoft.com/office/drawing/2014/main" id="{74EBD939-4964-360B-0B45-E01793F0DA4C}"/>
              </a:ext>
            </a:extLst>
          </p:cNvPr>
          <p:cNvPicPr>
            <a:picLocks noChangeAspect="1"/>
          </p:cNvPicPr>
          <p:nvPr/>
        </p:nvPicPr>
        <p:blipFill>
          <a:blip r:embed="rId5"/>
          <a:srcRect l="14674" t="16711" r="50000" b="42992"/>
          <a:stretch>
            <a:fillRect/>
          </a:stretch>
        </p:blipFill>
        <p:spPr>
          <a:xfrm>
            <a:off x="292608" y="1381666"/>
            <a:ext cx="3316224" cy="2448229"/>
          </a:xfrm>
          <a:prstGeom prst="rect">
            <a:avLst/>
          </a:prstGeom>
        </p:spPr>
      </p:pic>
      <p:pic>
        <p:nvPicPr>
          <p:cNvPr id="11" name="Picture 10">
            <a:extLst>
              <a:ext uri="{FF2B5EF4-FFF2-40B4-BE49-F238E27FC236}">
                <a16:creationId xmlns:a16="http://schemas.microsoft.com/office/drawing/2014/main" id="{15CC4C23-968B-5357-80CC-40950347E810}"/>
              </a:ext>
            </a:extLst>
          </p:cNvPr>
          <p:cNvPicPr>
            <a:picLocks noChangeAspect="1"/>
          </p:cNvPicPr>
          <p:nvPr/>
        </p:nvPicPr>
        <p:blipFill>
          <a:blip r:embed="rId6"/>
          <a:srcRect l="45284" t="41125" r="32197" b="22609"/>
          <a:stretch>
            <a:fillRect/>
          </a:stretch>
        </p:blipFill>
        <p:spPr>
          <a:xfrm>
            <a:off x="4030925" y="1330811"/>
            <a:ext cx="2595428" cy="2481877"/>
          </a:xfrm>
          <a:prstGeom prst="rect">
            <a:avLst/>
          </a:prstGeom>
        </p:spPr>
      </p:pic>
      <p:sp>
        <p:nvSpPr>
          <p:cNvPr id="12" name="TextBox 11">
            <a:extLst>
              <a:ext uri="{FF2B5EF4-FFF2-40B4-BE49-F238E27FC236}">
                <a16:creationId xmlns:a16="http://schemas.microsoft.com/office/drawing/2014/main" id="{67E40062-17B9-FDB2-B494-762F236F4EBF}"/>
              </a:ext>
            </a:extLst>
          </p:cNvPr>
          <p:cNvSpPr txBox="1"/>
          <p:nvPr/>
        </p:nvSpPr>
        <p:spPr>
          <a:xfrm>
            <a:off x="3944112" y="983608"/>
            <a:ext cx="941283" cy="276999"/>
          </a:xfrm>
          <a:prstGeom prst="rect">
            <a:avLst/>
          </a:prstGeom>
          <a:noFill/>
        </p:spPr>
        <p:txBody>
          <a:bodyPr wrap="none" rtlCol="0">
            <a:spAutoFit/>
          </a:bodyPr>
          <a:lstStyle/>
          <a:p>
            <a:r>
              <a:rPr lang="en-IN" sz="1200" b="1" dirty="0">
                <a:solidFill>
                  <a:schemeClr val="bg2">
                    <a:lumMod val="50000"/>
                  </a:schemeClr>
                </a:solidFill>
                <a:latin typeface="DM Sans" pitchFamily="2" charset="0"/>
              </a:rPr>
              <a:t>Pie Chart :</a:t>
            </a:r>
          </a:p>
        </p:txBody>
      </p:sp>
    </p:spTree>
    <p:extLst>
      <p:ext uri="{BB962C8B-B14F-4D97-AF65-F5344CB8AC3E}">
        <p14:creationId xmlns:p14="http://schemas.microsoft.com/office/powerpoint/2010/main" val="2930604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4CDDDA-8B9B-9762-B85F-C46784737AA3}"/>
              </a:ext>
            </a:extLst>
          </p:cNvPr>
          <p:cNvSpPr txBox="1"/>
          <p:nvPr/>
        </p:nvSpPr>
        <p:spPr>
          <a:xfrm>
            <a:off x="216408" y="101344"/>
            <a:ext cx="2149948" cy="307777"/>
          </a:xfrm>
          <a:prstGeom prst="rect">
            <a:avLst/>
          </a:prstGeom>
          <a:noFill/>
        </p:spPr>
        <p:txBody>
          <a:bodyPr wrap="none" rtlCol="0">
            <a:spAutoFit/>
          </a:bodyPr>
          <a:lstStyle/>
          <a:p>
            <a:r>
              <a:rPr lang="en-IN" b="1" dirty="0">
                <a:solidFill>
                  <a:srgbClr val="C00000"/>
                </a:solidFill>
                <a:latin typeface="DM Sans" pitchFamily="2" charset="0"/>
              </a:rPr>
              <a:t>Order Trends By Hour :</a:t>
            </a:r>
          </a:p>
        </p:txBody>
      </p:sp>
      <p:pic>
        <p:nvPicPr>
          <p:cNvPr id="15" name="Picture 14">
            <a:extLst>
              <a:ext uri="{FF2B5EF4-FFF2-40B4-BE49-F238E27FC236}">
                <a16:creationId xmlns:a16="http://schemas.microsoft.com/office/drawing/2014/main" id="{7A41EDAC-FE64-10CB-A05D-C6DB06C15046}"/>
              </a:ext>
            </a:extLst>
          </p:cNvPr>
          <p:cNvPicPr>
            <a:picLocks noChangeAspect="1"/>
          </p:cNvPicPr>
          <p:nvPr/>
        </p:nvPicPr>
        <p:blipFill>
          <a:blip r:embed="rId2"/>
          <a:srcRect l="14251" t="16592" r="65131" b="28297"/>
          <a:stretch>
            <a:fillRect/>
          </a:stretch>
        </p:blipFill>
        <p:spPr>
          <a:xfrm>
            <a:off x="301412" y="893210"/>
            <a:ext cx="3986785" cy="3617830"/>
          </a:xfrm>
          <a:prstGeom prst="rect">
            <a:avLst/>
          </a:prstGeom>
        </p:spPr>
      </p:pic>
      <p:pic>
        <p:nvPicPr>
          <p:cNvPr id="17" name="Picture 16">
            <a:extLst>
              <a:ext uri="{FF2B5EF4-FFF2-40B4-BE49-F238E27FC236}">
                <a16:creationId xmlns:a16="http://schemas.microsoft.com/office/drawing/2014/main" id="{B4B790DA-FB18-6BB7-A093-91DD32C65025}"/>
              </a:ext>
            </a:extLst>
          </p:cNvPr>
          <p:cNvPicPr>
            <a:picLocks noChangeAspect="1"/>
          </p:cNvPicPr>
          <p:nvPr/>
        </p:nvPicPr>
        <p:blipFill>
          <a:blip r:embed="rId3"/>
          <a:srcRect l="32636" t="31170" r="24300" b="8029"/>
          <a:stretch>
            <a:fillRect/>
          </a:stretch>
        </p:blipFill>
        <p:spPr>
          <a:xfrm>
            <a:off x="4855802" y="940381"/>
            <a:ext cx="3986785" cy="3576755"/>
          </a:xfrm>
          <a:prstGeom prst="rect">
            <a:avLst/>
          </a:prstGeom>
        </p:spPr>
      </p:pic>
      <p:sp>
        <p:nvSpPr>
          <p:cNvPr id="18" name="TextBox 17">
            <a:extLst>
              <a:ext uri="{FF2B5EF4-FFF2-40B4-BE49-F238E27FC236}">
                <a16:creationId xmlns:a16="http://schemas.microsoft.com/office/drawing/2014/main" id="{CF6A1EA9-AD2D-CDB4-6488-DDECDBAA02E7}"/>
              </a:ext>
            </a:extLst>
          </p:cNvPr>
          <p:cNvSpPr txBox="1"/>
          <p:nvPr/>
        </p:nvSpPr>
        <p:spPr>
          <a:xfrm>
            <a:off x="4771982" y="409121"/>
            <a:ext cx="1596716" cy="276999"/>
          </a:xfrm>
          <a:prstGeom prst="rect">
            <a:avLst/>
          </a:prstGeom>
          <a:noFill/>
        </p:spPr>
        <p:txBody>
          <a:bodyPr wrap="square" rtlCol="0">
            <a:spAutoFit/>
          </a:bodyPr>
          <a:lstStyle/>
          <a:p>
            <a:r>
              <a:rPr lang="en-IN" sz="1200" b="1" dirty="0">
                <a:solidFill>
                  <a:schemeClr val="bg2">
                    <a:lumMod val="50000"/>
                  </a:schemeClr>
                </a:solidFill>
                <a:latin typeface="DM Sans" pitchFamily="2" charset="0"/>
              </a:rPr>
              <a:t>Line chart :</a:t>
            </a:r>
          </a:p>
        </p:txBody>
      </p:sp>
      <p:pic>
        <p:nvPicPr>
          <p:cNvPr id="10" name="Picture 9">
            <a:extLst>
              <a:ext uri="{FF2B5EF4-FFF2-40B4-BE49-F238E27FC236}">
                <a16:creationId xmlns:a16="http://schemas.microsoft.com/office/drawing/2014/main" id="{F59D18B9-F685-96E6-8CCE-811B765565A4}"/>
              </a:ext>
            </a:extLst>
          </p:cNvPr>
          <p:cNvPicPr>
            <a:picLocks noChangeAspect="1"/>
          </p:cNvPicPr>
          <p:nvPr/>
        </p:nvPicPr>
        <p:blipFill>
          <a:blip r:embed="rId4"/>
          <a:stretch>
            <a:fillRect/>
          </a:stretch>
        </p:blipFill>
        <p:spPr>
          <a:xfrm>
            <a:off x="8302571" y="409121"/>
            <a:ext cx="272469" cy="265203"/>
          </a:xfrm>
          <a:prstGeom prst="rect">
            <a:avLst/>
          </a:prstGeom>
        </p:spPr>
      </p:pic>
    </p:spTree>
    <p:extLst>
      <p:ext uri="{BB962C8B-B14F-4D97-AF65-F5344CB8AC3E}">
        <p14:creationId xmlns:p14="http://schemas.microsoft.com/office/powerpoint/2010/main" val="556278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8A27CD5-5A38-5D35-8DE2-D37D410BAB5E}"/>
              </a:ext>
            </a:extLst>
          </p:cNvPr>
          <p:cNvPicPr>
            <a:picLocks noChangeAspect="1"/>
          </p:cNvPicPr>
          <p:nvPr/>
        </p:nvPicPr>
        <p:blipFill>
          <a:blip r:embed="rId2"/>
          <a:srcRect l="13252" t="16593" r="48279" b="42584"/>
          <a:stretch>
            <a:fillRect/>
          </a:stretch>
        </p:blipFill>
        <p:spPr>
          <a:xfrm>
            <a:off x="169333" y="678513"/>
            <a:ext cx="4721013" cy="2777067"/>
          </a:xfrm>
          <a:prstGeom prst="rect">
            <a:avLst/>
          </a:prstGeom>
        </p:spPr>
      </p:pic>
      <p:sp>
        <p:nvSpPr>
          <p:cNvPr id="23" name="TextBox 22">
            <a:extLst>
              <a:ext uri="{FF2B5EF4-FFF2-40B4-BE49-F238E27FC236}">
                <a16:creationId xmlns:a16="http://schemas.microsoft.com/office/drawing/2014/main" id="{ECB9669A-DAB5-E10B-08CC-FD0B2A3BF372}"/>
              </a:ext>
            </a:extLst>
          </p:cNvPr>
          <p:cNvSpPr txBox="1"/>
          <p:nvPr/>
        </p:nvSpPr>
        <p:spPr>
          <a:xfrm>
            <a:off x="237067" y="149013"/>
            <a:ext cx="2641600" cy="307777"/>
          </a:xfrm>
          <a:prstGeom prst="rect">
            <a:avLst/>
          </a:prstGeom>
          <a:noFill/>
        </p:spPr>
        <p:txBody>
          <a:bodyPr wrap="square" rtlCol="0">
            <a:spAutoFit/>
          </a:bodyPr>
          <a:lstStyle/>
          <a:p>
            <a:r>
              <a:rPr lang="en-US" b="1" dirty="0">
                <a:solidFill>
                  <a:srgbClr val="C00000"/>
                </a:solidFill>
                <a:latin typeface="DM Sans" pitchFamily="2" charset="0"/>
              </a:rPr>
              <a:t>Average Daily Pizza Orders:</a:t>
            </a:r>
            <a:endParaRPr lang="en-IN" b="1" dirty="0">
              <a:solidFill>
                <a:srgbClr val="C00000"/>
              </a:solidFill>
              <a:latin typeface="DM Sans" pitchFamily="2" charset="0"/>
            </a:endParaRPr>
          </a:p>
        </p:txBody>
      </p:sp>
      <p:sp>
        <p:nvSpPr>
          <p:cNvPr id="25" name="TextBox 24">
            <a:extLst>
              <a:ext uri="{FF2B5EF4-FFF2-40B4-BE49-F238E27FC236}">
                <a16:creationId xmlns:a16="http://schemas.microsoft.com/office/drawing/2014/main" id="{702FD4B0-3588-2BD5-E748-06E68522DA48}"/>
              </a:ext>
            </a:extLst>
          </p:cNvPr>
          <p:cNvSpPr txBox="1"/>
          <p:nvPr/>
        </p:nvSpPr>
        <p:spPr>
          <a:xfrm>
            <a:off x="60959" y="3573452"/>
            <a:ext cx="6305974" cy="898066"/>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sz="1200" b="1" dirty="0">
                <a:solidFill>
                  <a:schemeClr val="bg2">
                    <a:lumMod val="50000"/>
                  </a:schemeClr>
                </a:solidFill>
                <a:latin typeface="DM Sans" pitchFamily="2" charset="0"/>
              </a:rPr>
              <a:t>The average daily pizza orders at Pizza Hut is approximately </a:t>
            </a:r>
            <a:r>
              <a:rPr lang="en-US" sz="1200" b="1" u="sng" dirty="0">
                <a:solidFill>
                  <a:schemeClr val="bg2">
                    <a:lumMod val="50000"/>
                  </a:schemeClr>
                </a:solidFill>
                <a:latin typeface="DM Sans" pitchFamily="2" charset="0"/>
              </a:rPr>
              <a:t>138</a:t>
            </a:r>
            <a:r>
              <a:rPr lang="en-US" sz="1200" b="1" dirty="0">
                <a:solidFill>
                  <a:schemeClr val="bg2">
                    <a:lumMod val="50000"/>
                  </a:schemeClr>
                </a:solidFill>
                <a:latin typeface="DM Sans" pitchFamily="2" charset="0"/>
              </a:rPr>
              <a:t> pizzas per day. </a:t>
            </a:r>
          </a:p>
          <a:p>
            <a:pPr marL="171450" indent="-171450">
              <a:lnSpc>
                <a:spcPct val="150000"/>
              </a:lnSpc>
              <a:buFont typeface="Arial" panose="020B0604020202020204" pitchFamily="34" charset="0"/>
              <a:buChar char="•"/>
            </a:pPr>
            <a:r>
              <a:rPr lang="en-US" sz="1200" b="1" dirty="0">
                <a:solidFill>
                  <a:schemeClr val="bg2">
                    <a:lumMod val="50000"/>
                  </a:schemeClr>
                </a:solidFill>
                <a:latin typeface="DM Sans" pitchFamily="2" charset="0"/>
              </a:rPr>
              <a:t>This metric helps in understanding daily demand and can be useful for staff planning, inventory management, and predicting future sales</a:t>
            </a:r>
            <a:r>
              <a:rPr lang="en-US" sz="1200" b="1" dirty="0">
                <a:solidFill>
                  <a:schemeClr val="tx2">
                    <a:lumMod val="50000"/>
                  </a:schemeClr>
                </a:solidFill>
                <a:latin typeface="DM Sans" pitchFamily="2" charset="0"/>
              </a:rPr>
              <a:t>.</a:t>
            </a:r>
            <a:endParaRPr lang="en-IN" sz="1200" b="1" dirty="0">
              <a:solidFill>
                <a:schemeClr val="tx2">
                  <a:lumMod val="50000"/>
                </a:schemeClr>
              </a:solidFill>
              <a:latin typeface="DM Sans" pitchFamily="2" charset="0"/>
            </a:endParaRPr>
          </a:p>
        </p:txBody>
      </p:sp>
      <p:pic>
        <p:nvPicPr>
          <p:cNvPr id="4" name="Google Shape;172;p27">
            <a:extLst>
              <a:ext uri="{FF2B5EF4-FFF2-40B4-BE49-F238E27FC236}">
                <a16:creationId xmlns:a16="http://schemas.microsoft.com/office/drawing/2014/main" id="{726F3C2F-0044-C755-3848-DEBB438DEE2A}"/>
              </a:ext>
            </a:extLst>
          </p:cNvPr>
          <p:cNvPicPr preferRelativeResize="0"/>
          <p:nvPr/>
        </p:nvPicPr>
        <p:blipFill>
          <a:blip r:embed="rId3">
            <a:alphaModFix/>
          </a:blip>
          <a:srcRect t="3201" r="19144" b="14444"/>
          <a:stretch>
            <a:fillRect/>
          </a:stretch>
        </p:blipFill>
        <p:spPr>
          <a:xfrm>
            <a:off x="6366933" y="-1"/>
            <a:ext cx="2817706" cy="5143501"/>
          </a:xfrm>
          <a:prstGeom prst="rect">
            <a:avLst/>
          </a:prstGeom>
          <a:noFill/>
          <a:ln>
            <a:noFill/>
          </a:ln>
        </p:spPr>
      </p:pic>
    </p:spTree>
    <p:extLst>
      <p:ext uri="{BB962C8B-B14F-4D97-AF65-F5344CB8AC3E}">
        <p14:creationId xmlns:p14="http://schemas.microsoft.com/office/powerpoint/2010/main" val="2179022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FCCB2-0B8B-4F57-AAA9-717C9CB94199}"/>
              </a:ext>
            </a:extLst>
          </p:cNvPr>
          <p:cNvSpPr>
            <a:spLocks noGrp="1"/>
          </p:cNvSpPr>
          <p:nvPr>
            <p:ph type="title"/>
          </p:nvPr>
        </p:nvSpPr>
        <p:spPr>
          <a:xfrm>
            <a:off x="407073" y="0"/>
            <a:ext cx="7704000" cy="572700"/>
          </a:xfrm>
        </p:spPr>
        <p:txBody>
          <a:bodyPr/>
          <a:lstStyle/>
          <a:p>
            <a:r>
              <a:rPr lang="en-US" dirty="0"/>
              <a:t>Advanced Analysis</a:t>
            </a:r>
            <a:endParaRPr lang="en-IN" dirty="0"/>
          </a:p>
        </p:txBody>
      </p:sp>
      <p:pic>
        <p:nvPicPr>
          <p:cNvPr id="6" name="Picture 5">
            <a:extLst>
              <a:ext uri="{FF2B5EF4-FFF2-40B4-BE49-F238E27FC236}">
                <a16:creationId xmlns:a16="http://schemas.microsoft.com/office/drawing/2014/main" id="{0BE933B8-68AE-0D3E-D4DB-44D927DB70B1}"/>
              </a:ext>
            </a:extLst>
          </p:cNvPr>
          <p:cNvPicPr>
            <a:picLocks noChangeAspect="1"/>
          </p:cNvPicPr>
          <p:nvPr/>
        </p:nvPicPr>
        <p:blipFill>
          <a:blip r:embed="rId2"/>
          <a:srcRect l="13485" t="16593" r="40305" b="28625"/>
          <a:stretch>
            <a:fillRect/>
          </a:stretch>
        </p:blipFill>
        <p:spPr>
          <a:xfrm>
            <a:off x="57034" y="1235047"/>
            <a:ext cx="4249479" cy="3099198"/>
          </a:xfrm>
          <a:prstGeom prst="rect">
            <a:avLst/>
          </a:prstGeom>
        </p:spPr>
      </p:pic>
      <p:sp>
        <p:nvSpPr>
          <p:cNvPr id="7" name="TextBox 6">
            <a:extLst>
              <a:ext uri="{FF2B5EF4-FFF2-40B4-BE49-F238E27FC236}">
                <a16:creationId xmlns:a16="http://schemas.microsoft.com/office/drawing/2014/main" id="{54BB03D6-C2F0-3029-8193-95BACDDB553B}"/>
              </a:ext>
            </a:extLst>
          </p:cNvPr>
          <p:cNvSpPr txBox="1"/>
          <p:nvPr/>
        </p:nvSpPr>
        <p:spPr>
          <a:xfrm>
            <a:off x="0" y="838920"/>
            <a:ext cx="3451695" cy="307777"/>
          </a:xfrm>
          <a:prstGeom prst="rect">
            <a:avLst/>
          </a:prstGeom>
          <a:noFill/>
        </p:spPr>
        <p:txBody>
          <a:bodyPr wrap="square" rtlCol="0">
            <a:spAutoFit/>
          </a:bodyPr>
          <a:lstStyle/>
          <a:p>
            <a:r>
              <a:rPr lang="en-US" b="1" dirty="0">
                <a:solidFill>
                  <a:srgbClr val="C00000"/>
                </a:solidFill>
                <a:latin typeface="DM Sans" pitchFamily="2" charset="0"/>
              </a:rPr>
              <a:t>Revenue Contribution by Pizza Type: </a:t>
            </a:r>
            <a:endParaRPr lang="en-IN" b="1" dirty="0">
              <a:solidFill>
                <a:srgbClr val="C00000"/>
              </a:solidFill>
              <a:latin typeface="DM Sans" pitchFamily="2" charset="0"/>
            </a:endParaRPr>
          </a:p>
        </p:txBody>
      </p:sp>
      <p:pic>
        <p:nvPicPr>
          <p:cNvPr id="20" name="Picture 19">
            <a:extLst>
              <a:ext uri="{FF2B5EF4-FFF2-40B4-BE49-F238E27FC236}">
                <a16:creationId xmlns:a16="http://schemas.microsoft.com/office/drawing/2014/main" id="{682233A0-B664-3D2F-B9D8-66F12BAC2549}"/>
              </a:ext>
            </a:extLst>
          </p:cNvPr>
          <p:cNvPicPr>
            <a:picLocks noChangeAspect="1"/>
          </p:cNvPicPr>
          <p:nvPr/>
        </p:nvPicPr>
        <p:blipFill>
          <a:blip r:embed="rId3"/>
          <a:stretch>
            <a:fillRect/>
          </a:stretch>
        </p:blipFill>
        <p:spPr>
          <a:xfrm>
            <a:off x="8275665" y="378673"/>
            <a:ext cx="331887" cy="327462"/>
          </a:xfrm>
          <a:prstGeom prst="rect">
            <a:avLst/>
          </a:prstGeom>
        </p:spPr>
      </p:pic>
      <p:pic>
        <p:nvPicPr>
          <p:cNvPr id="3" name="Picture 2">
            <a:extLst>
              <a:ext uri="{FF2B5EF4-FFF2-40B4-BE49-F238E27FC236}">
                <a16:creationId xmlns:a16="http://schemas.microsoft.com/office/drawing/2014/main" id="{7A8B5EBA-AFA2-122F-3F90-5DDC8EB4190C}"/>
              </a:ext>
            </a:extLst>
          </p:cNvPr>
          <p:cNvPicPr>
            <a:picLocks noChangeAspect="1"/>
          </p:cNvPicPr>
          <p:nvPr/>
        </p:nvPicPr>
        <p:blipFill>
          <a:blip r:embed="rId4"/>
          <a:srcRect l="13330" t="16855" r="43511" b="28231"/>
          <a:stretch>
            <a:fillRect/>
          </a:stretch>
        </p:blipFill>
        <p:spPr>
          <a:xfrm>
            <a:off x="4511039" y="1235047"/>
            <a:ext cx="4572000" cy="3099198"/>
          </a:xfrm>
          <a:prstGeom prst="rect">
            <a:avLst/>
          </a:prstGeom>
        </p:spPr>
      </p:pic>
      <p:sp>
        <p:nvSpPr>
          <p:cNvPr id="4" name="TextBox 3">
            <a:extLst>
              <a:ext uri="{FF2B5EF4-FFF2-40B4-BE49-F238E27FC236}">
                <a16:creationId xmlns:a16="http://schemas.microsoft.com/office/drawing/2014/main" id="{83F1782C-234B-90AB-C78A-B84C4770DD1F}"/>
              </a:ext>
            </a:extLst>
          </p:cNvPr>
          <p:cNvSpPr txBox="1"/>
          <p:nvPr/>
        </p:nvSpPr>
        <p:spPr>
          <a:xfrm>
            <a:off x="4511039" y="840002"/>
            <a:ext cx="3089307" cy="523220"/>
          </a:xfrm>
          <a:prstGeom prst="rect">
            <a:avLst/>
          </a:prstGeom>
          <a:noFill/>
        </p:spPr>
        <p:txBody>
          <a:bodyPr wrap="none" rtlCol="0">
            <a:spAutoFit/>
          </a:bodyPr>
          <a:lstStyle/>
          <a:p>
            <a:r>
              <a:rPr lang="en-US" b="1" dirty="0">
                <a:solidFill>
                  <a:srgbClr val="C00000"/>
                </a:solidFill>
                <a:latin typeface="DM Sans" pitchFamily="2" charset="0"/>
              </a:rPr>
              <a:t> Cumulative  Revenue Over Time:</a:t>
            </a:r>
            <a:endParaRPr lang="en-IN" b="1" dirty="0">
              <a:solidFill>
                <a:srgbClr val="C00000"/>
              </a:solidFill>
              <a:latin typeface="DM Sans" pitchFamily="2" charset="0"/>
            </a:endParaRPr>
          </a:p>
          <a:p>
            <a:endParaRPr lang="en-IN" dirty="0"/>
          </a:p>
        </p:txBody>
      </p:sp>
    </p:spTree>
    <p:extLst>
      <p:ext uri="{BB962C8B-B14F-4D97-AF65-F5344CB8AC3E}">
        <p14:creationId xmlns:p14="http://schemas.microsoft.com/office/powerpoint/2010/main" val="1468029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049AAF-1E8E-2572-4CB1-670000F64601}"/>
              </a:ext>
            </a:extLst>
          </p:cNvPr>
          <p:cNvSpPr txBox="1"/>
          <p:nvPr/>
        </p:nvSpPr>
        <p:spPr>
          <a:xfrm>
            <a:off x="786384" y="1030224"/>
            <a:ext cx="184731" cy="307777"/>
          </a:xfrm>
          <a:prstGeom prst="rect">
            <a:avLst/>
          </a:prstGeom>
          <a:noFill/>
        </p:spPr>
        <p:txBody>
          <a:bodyPr wrap="none" rtlCol="0">
            <a:spAutoFit/>
          </a:bodyPr>
          <a:lstStyle/>
          <a:p>
            <a:endParaRPr lang="en-IN"/>
          </a:p>
        </p:txBody>
      </p:sp>
      <p:pic>
        <p:nvPicPr>
          <p:cNvPr id="16" name="Picture 15">
            <a:extLst>
              <a:ext uri="{FF2B5EF4-FFF2-40B4-BE49-F238E27FC236}">
                <a16:creationId xmlns:a16="http://schemas.microsoft.com/office/drawing/2014/main" id="{9466F99F-DDB7-2AFD-2D8F-BF25D701D3AC}"/>
              </a:ext>
            </a:extLst>
          </p:cNvPr>
          <p:cNvPicPr>
            <a:picLocks noChangeAspect="1"/>
          </p:cNvPicPr>
          <p:nvPr/>
        </p:nvPicPr>
        <p:blipFill>
          <a:blip r:embed="rId2"/>
          <a:srcRect l="13641" t="17251" r="47812" b="27835"/>
          <a:stretch>
            <a:fillRect/>
          </a:stretch>
        </p:blipFill>
        <p:spPr>
          <a:xfrm>
            <a:off x="101600" y="615489"/>
            <a:ext cx="4070773" cy="3790031"/>
          </a:xfrm>
          <a:prstGeom prst="rect">
            <a:avLst/>
          </a:prstGeom>
        </p:spPr>
      </p:pic>
      <p:sp>
        <p:nvSpPr>
          <p:cNvPr id="19" name="TextBox 18">
            <a:extLst>
              <a:ext uri="{FF2B5EF4-FFF2-40B4-BE49-F238E27FC236}">
                <a16:creationId xmlns:a16="http://schemas.microsoft.com/office/drawing/2014/main" id="{07F5DAC9-4D19-49AF-E666-937B11E7A9DE}"/>
              </a:ext>
            </a:extLst>
          </p:cNvPr>
          <p:cNvSpPr txBox="1"/>
          <p:nvPr/>
        </p:nvSpPr>
        <p:spPr>
          <a:xfrm>
            <a:off x="101600" y="72388"/>
            <a:ext cx="4387740" cy="307777"/>
          </a:xfrm>
          <a:prstGeom prst="rect">
            <a:avLst/>
          </a:prstGeom>
          <a:noFill/>
        </p:spPr>
        <p:txBody>
          <a:bodyPr wrap="none" rtlCol="0">
            <a:spAutoFit/>
          </a:bodyPr>
          <a:lstStyle/>
          <a:p>
            <a:r>
              <a:rPr lang="en-US" b="1" dirty="0">
                <a:solidFill>
                  <a:srgbClr val="C00000"/>
                </a:solidFill>
                <a:latin typeface="DM Sans" pitchFamily="2" charset="0"/>
              </a:rPr>
              <a:t>Top 3 Pizza Types By Revenue in Each Category :</a:t>
            </a:r>
            <a:endParaRPr lang="en-IN" b="1" dirty="0">
              <a:solidFill>
                <a:srgbClr val="C00000"/>
              </a:solidFill>
              <a:latin typeface="DM Sans" pitchFamily="2" charset="0"/>
            </a:endParaRPr>
          </a:p>
        </p:txBody>
      </p:sp>
      <p:sp>
        <p:nvSpPr>
          <p:cNvPr id="20" name="TextBox 19">
            <a:extLst>
              <a:ext uri="{FF2B5EF4-FFF2-40B4-BE49-F238E27FC236}">
                <a16:creationId xmlns:a16="http://schemas.microsoft.com/office/drawing/2014/main" id="{70D22EC5-3B80-1708-2F40-65B747A6265C}"/>
              </a:ext>
            </a:extLst>
          </p:cNvPr>
          <p:cNvSpPr txBox="1"/>
          <p:nvPr/>
        </p:nvSpPr>
        <p:spPr>
          <a:xfrm>
            <a:off x="4387740" y="476990"/>
            <a:ext cx="1003801" cy="276999"/>
          </a:xfrm>
          <a:prstGeom prst="rect">
            <a:avLst/>
          </a:prstGeom>
          <a:noFill/>
        </p:spPr>
        <p:txBody>
          <a:bodyPr wrap="none" rtlCol="0">
            <a:spAutoFit/>
          </a:bodyPr>
          <a:lstStyle/>
          <a:p>
            <a:r>
              <a:rPr lang="en-US" sz="1200" b="1" dirty="0">
                <a:solidFill>
                  <a:schemeClr val="bg2">
                    <a:lumMod val="50000"/>
                  </a:schemeClr>
                </a:solidFill>
                <a:latin typeface="DM Sans" pitchFamily="2" charset="0"/>
              </a:rPr>
              <a:t>Bar Graph :</a:t>
            </a:r>
            <a:endParaRPr lang="en-IN" sz="1200" b="1" dirty="0">
              <a:solidFill>
                <a:schemeClr val="bg2">
                  <a:lumMod val="50000"/>
                </a:schemeClr>
              </a:solidFill>
              <a:latin typeface="DM Sans" pitchFamily="2" charset="0"/>
            </a:endParaRPr>
          </a:p>
        </p:txBody>
      </p:sp>
      <p:pic>
        <p:nvPicPr>
          <p:cNvPr id="27" name="Picture 26">
            <a:extLst>
              <a:ext uri="{FF2B5EF4-FFF2-40B4-BE49-F238E27FC236}">
                <a16:creationId xmlns:a16="http://schemas.microsoft.com/office/drawing/2014/main" id="{DBF071AC-C123-8A56-7656-C177CDF0905C}"/>
              </a:ext>
            </a:extLst>
          </p:cNvPr>
          <p:cNvPicPr>
            <a:picLocks noChangeAspect="1"/>
          </p:cNvPicPr>
          <p:nvPr/>
        </p:nvPicPr>
        <p:blipFill>
          <a:blip r:embed="rId3"/>
          <a:stretch>
            <a:fillRect/>
          </a:stretch>
        </p:blipFill>
        <p:spPr>
          <a:xfrm>
            <a:off x="8285793" y="356419"/>
            <a:ext cx="248607" cy="334489"/>
          </a:xfrm>
          <a:prstGeom prst="rect">
            <a:avLst/>
          </a:prstGeom>
        </p:spPr>
      </p:pic>
      <p:pic>
        <p:nvPicPr>
          <p:cNvPr id="6" name="Picture 5">
            <a:extLst>
              <a:ext uri="{FF2B5EF4-FFF2-40B4-BE49-F238E27FC236}">
                <a16:creationId xmlns:a16="http://schemas.microsoft.com/office/drawing/2014/main" id="{36A02174-C248-2B96-8DA7-36F5500C6379}"/>
              </a:ext>
            </a:extLst>
          </p:cNvPr>
          <p:cNvPicPr>
            <a:picLocks noChangeAspect="1"/>
          </p:cNvPicPr>
          <p:nvPr/>
        </p:nvPicPr>
        <p:blipFill>
          <a:blip r:embed="rId4"/>
          <a:srcRect l="24140" t="21431" r="38992" b="11966"/>
          <a:stretch>
            <a:fillRect/>
          </a:stretch>
        </p:blipFill>
        <p:spPr>
          <a:xfrm>
            <a:off x="4728754" y="850814"/>
            <a:ext cx="3866605" cy="3499117"/>
          </a:xfrm>
          <a:prstGeom prst="rect">
            <a:avLst/>
          </a:prstGeom>
        </p:spPr>
      </p:pic>
    </p:spTree>
    <p:extLst>
      <p:ext uri="{BB962C8B-B14F-4D97-AF65-F5344CB8AC3E}">
        <p14:creationId xmlns:p14="http://schemas.microsoft.com/office/powerpoint/2010/main" val="2152723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F501BB-A84D-F131-0575-E56D90DA7D93}"/>
              </a:ext>
            </a:extLst>
          </p:cNvPr>
          <p:cNvPicPr>
            <a:picLocks noChangeAspect="1"/>
          </p:cNvPicPr>
          <p:nvPr/>
        </p:nvPicPr>
        <p:blipFill>
          <a:blip r:embed="rId2">
            <a:clrChange>
              <a:clrFrom>
                <a:srgbClr val="FFFFFF"/>
              </a:clrFrom>
              <a:clrTo>
                <a:srgbClr val="FFFFFF">
                  <a:alpha val="0"/>
                </a:srgbClr>
              </a:clrTo>
            </a:clrChange>
          </a:blip>
          <a:srcRect t="13474" r="-26" b="13181"/>
          <a:stretch>
            <a:fillRect/>
          </a:stretch>
        </p:blipFill>
        <p:spPr>
          <a:xfrm>
            <a:off x="375460" y="627016"/>
            <a:ext cx="8393079" cy="4216037"/>
          </a:xfrm>
          <a:prstGeom prst="rect">
            <a:avLst/>
          </a:prstGeom>
        </p:spPr>
      </p:pic>
      <p:sp>
        <p:nvSpPr>
          <p:cNvPr id="10" name="TextBox 9">
            <a:extLst>
              <a:ext uri="{FF2B5EF4-FFF2-40B4-BE49-F238E27FC236}">
                <a16:creationId xmlns:a16="http://schemas.microsoft.com/office/drawing/2014/main" id="{F3070DD0-2E68-A487-A391-C0CD145E0001}"/>
              </a:ext>
            </a:extLst>
          </p:cNvPr>
          <p:cNvSpPr txBox="1"/>
          <p:nvPr/>
        </p:nvSpPr>
        <p:spPr>
          <a:xfrm>
            <a:off x="3131820" y="0"/>
            <a:ext cx="3151825" cy="523220"/>
          </a:xfrm>
          <a:prstGeom prst="rect">
            <a:avLst/>
          </a:prstGeom>
          <a:noFill/>
        </p:spPr>
        <p:txBody>
          <a:bodyPr wrap="none" rtlCol="0">
            <a:spAutoFit/>
          </a:bodyPr>
          <a:lstStyle/>
          <a:p>
            <a:pPr algn="ctr"/>
            <a:r>
              <a:rPr lang="en-US" sz="2800" b="1" dirty="0">
                <a:solidFill>
                  <a:schemeClr val="bg2"/>
                </a:solidFill>
                <a:latin typeface="Dela Gothic One" panose="020B0604020202020204" charset="-128"/>
                <a:ea typeface="Dela Gothic One" panose="020B0604020202020204" charset="-128"/>
              </a:rPr>
              <a:t>DASHBOARD</a:t>
            </a:r>
            <a:endParaRPr lang="en-IN" sz="2800" b="1" dirty="0">
              <a:solidFill>
                <a:schemeClr val="bg2"/>
              </a:solidFill>
              <a:latin typeface="Dela Gothic One" panose="020B0604020202020204" charset="-128"/>
              <a:ea typeface="Dela Gothic One" panose="020B0604020202020204" charset="-128"/>
            </a:endParaRPr>
          </a:p>
        </p:txBody>
      </p:sp>
    </p:spTree>
    <p:extLst>
      <p:ext uri="{BB962C8B-B14F-4D97-AF65-F5344CB8AC3E}">
        <p14:creationId xmlns:p14="http://schemas.microsoft.com/office/powerpoint/2010/main" val="2731233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33;p37">
            <a:extLst>
              <a:ext uri="{FF2B5EF4-FFF2-40B4-BE49-F238E27FC236}">
                <a16:creationId xmlns:a16="http://schemas.microsoft.com/office/drawing/2014/main" id="{8089062A-DB3D-4176-4A67-345D2EE5DD84}"/>
              </a:ext>
            </a:extLst>
          </p:cNvPr>
          <p:cNvPicPr preferRelativeResize="0">
            <a:picLocks noGrp="1"/>
          </p:cNvPicPr>
          <p:nvPr>
            <p:ph type="pic" idx="2"/>
          </p:nvPr>
        </p:nvPicPr>
        <p:blipFill rotWithShape="1">
          <a:blip r:embed="rId2">
            <a:alphaModFix amt="20000"/>
          </a:blip>
          <a:srcRect t="38615" b="23893"/>
          <a:stretch/>
        </p:blipFill>
        <p:spPr>
          <a:xfrm>
            <a:off x="0" y="0"/>
            <a:ext cx="9144000" cy="5143500"/>
          </a:xfrm>
          <a:prstGeom prst="rect">
            <a:avLst/>
          </a:prstGeom>
        </p:spPr>
      </p:pic>
      <p:sp>
        <p:nvSpPr>
          <p:cNvPr id="6" name="TextBox 5">
            <a:extLst>
              <a:ext uri="{FF2B5EF4-FFF2-40B4-BE49-F238E27FC236}">
                <a16:creationId xmlns:a16="http://schemas.microsoft.com/office/drawing/2014/main" id="{B70A40A6-154D-2DB6-567E-7C496F6EC1BA}"/>
              </a:ext>
            </a:extLst>
          </p:cNvPr>
          <p:cNvSpPr txBox="1"/>
          <p:nvPr/>
        </p:nvSpPr>
        <p:spPr>
          <a:xfrm>
            <a:off x="2953174" y="54187"/>
            <a:ext cx="2650084" cy="523220"/>
          </a:xfrm>
          <a:prstGeom prst="rect">
            <a:avLst/>
          </a:prstGeom>
          <a:noFill/>
        </p:spPr>
        <p:txBody>
          <a:bodyPr wrap="none" rtlCol="0">
            <a:spAutoFit/>
          </a:bodyPr>
          <a:lstStyle/>
          <a:p>
            <a:r>
              <a:rPr lang="en-US" sz="2800" dirty="0">
                <a:solidFill>
                  <a:schemeClr val="bg2"/>
                </a:solidFill>
                <a:latin typeface="Dela Gothic One" panose="020B0604020202020204" charset="-128"/>
                <a:ea typeface="Dela Gothic One" panose="020B0604020202020204" charset="-128"/>
              </a:rPr>
              <a:t>INSIGHTS</a:t>
            </a:r>
            <a:endParaRPr lang="en-IN" sz="2800" dirty="0">
              <a:solidFill>
                <a:schemeClr val="bg2"/>
              </a:solidFill>
              <a:latin typeface="Dela Gothic One" panose="020B0604020202020204" charset="-128"/>
              <a:ea typeface="Dela Gothic One" panose="020B0604020202020204" charset="-128"/>
            </a:endParaRPr>
          </a:p>
        </p:txBody>
      </p:sp>
      <p:sp>
        <p:nvSpPr>
          <p:cNvPr id="8" name="TextBox 7">
            <a:extLst>
              <a:ext uri="{FF2B5EF4-FFF2-40B4-BE49-F238E27FC236}">
                <a16:creationId xmlns:a16="http://schemas.microsoft.com/office/drawing/2014/main" id="{4A9717C8-A537-9FFC-A2C7-8C3C0A222373}"/>
              </a:ext>
            </a:extLst>
          </p:cNvPr>
          <p:cNvSpPr txBox="1"/>
          <p:nvPr/>
        </p:nvSpPr>
        <p:spPr>
          <a:xfrm flipH="1">
            <a:off x="440266" y="726906"/>
            <a:ext cx="8263467" cy="5223033"/>
          </a:xfrm>
          <a:prstGeom prst="rect">
            <a:avLst/>
          </a:prstGeom>
          <a:noFill/>
        </p:spPr>
        <p:txBody>
          <a:bodyPr wrap="square" rtlCol="0">
            <a:spAutoFit/>
          </a:bodyPr>
          <a:lstStyle/>
          <a:p>
            <a:pPr>
              <a:lnSpc>
                <a:spcPct val="150000"/>
              </a:lnSpc>
            </a:pPr>
            <a:r>
              <a:rPr lang="en-US" b="1" dirty="0">
                <a:latin typeface="DM Sans" pitchFamily="2" charset="0"/>
              </a:rPr>
              <a:t>1.Customer Preferences</a:t>
            </a:r>
          </a:p>
          <a:p>
            <a:pPr marL="285750" indent="-285750">
              <a:lnSpc>
                <a:spcPct val="150000"/>
              </a:lnSpc>
              <a:buFont typeface="Arial" panose="020B0604020202020204" pitchFamily="34" charset="0"/>
              <a:buChar char="•"/>
            </a:pPr>
            <a:r>
              <a:rPr lang="en-US" b="1" dirty="0">
                <a:latin typeface="DM Sans" pitchFamily="2" charset="0"/>
              </a:rPr>
              <a:t>Most Popular Pizzas: Certain pizzas (like </a:t>
            </a:r>
            <a:r>
              <a:rPr lang="en-US" b="1" i="1" dirty="0">
                <a:latin typeface="DM Sans" pitchFamily="2" charset="0"/>
              </a:rPr>
              <a:t>The </a:t>
            </a:r>
            <a:r>
              <a:rPr lang="en-US" b="1" i="1" dirty="0" err="1">
                <a:latin typeface="DM Sans" pitchFamily="2" charset="0"/>
              </a:rPr>
              <a:t>classic_deluxe</a:t>
            </a:r>
            <a:r>
              <a:rPr lang="en-US" b="1" i="1" dirty="0">
                <a:latin typeface="DM Sans" pitchFamily="2" charset="0"/>
              </a:rPr>
              <a:t> Pizza</a:t>
            </a:r>
            <a:r>
              <a:rPr lang="en-US" b="1" dirty="0">
                <a:latin typeface="DM Sans" pitchFamily="2" charset="0"/>
              </a:rPr>
              <a:t> or </a:t>
            </a:r>
            <a:r>
              <a:rPr lang="en-US" b="1" i="1" dirty="0">
                <a:latin typeface="DM Sans" pitchFamily="2" charset="0"/>
              </a:rPr>
              <a:t>Barbecue Chicken Pizza</a:t>
            </a:r>
            <a:r>
              <a:rPr lang="en-US" b="1" dirty="0">
                <a:latin typeface="DM Sans" pitchFamily="2" charset="0"/>
              </a:rPr>
              <a:t>) consistently dominate in order quantity, showing strong customer demand.</a:t>
            </a:r>
          </a:p>
          <a:p>
            <a:pPr marL="285750" indent="-285750">
              <a:lnSpc>
                <a:spcPct val="150000"/>
              </a:lnSpc>
              <a:buFont typeface="Arial" panose="020B0604020202020204" pitchFamily="34" charset="0"/>
              <a:buChar char="•"/>
            </a:pPr>
            <a:r>
              <a:rPr lang="en-US" b="1" dirty="0">
                <a:latin typeface="DM Sans" pitchFamily="2" charset="0"/>
              </a:rPr>
              <a:t>Top 5 Pizzas contribute a significant share of total sales, meaning a few products drive most of the revenue.</a:t>
            </a:r>
          </a:p>
          <a:p>
            <a:pPr>
              <a:lnSpc>
                <a:spcPct val="150000"/>
              </a:lnSpc>
            </a:pPr>
            <a:r>
              <a:rPr lang="en-US" b="1" dirty="0">
                <a:latin typeface="DM Sans" pitchFamily="2" charset="0"/>
              </a:rPr>
              <a:t>2. Pricing &amp; Revenue</a:t>
            </a:r>
          </a:p>
          <a:p>
            <a:pPr marL="285750" indent="-285750">
              <a:lnSpc>
                <a:spcPct val="150000"/>
              </a:lnSpc>
              <a:buFont typeface="Arial" panose="020B0604020202020204" pitchFamily="34" charset="0"/>
              <a:buChar char="•"/>
            </a:pPr>
            <a:r>
              <a:rPr lang="en-US" b="1" dirty="0">
                <a:latin typeface="DM Sans" pitchFamily="2" charset="0"/>
              </a:rPr>
              <a:t>Highest Priced Pizza identified shows what premium customers are willing to pay.</a:t>
            </a:r>
          </a:p>
          <a:p>
            <a:pPr marL="285750" indent="-285750">
              <a:lnSpc>
                <a:spcPct val="150000"/>
              </a:lnSpc>
              <a:buFont typeface="Arial" panose="020B0604020202020204" pitchFamily="34" charset="0"/>
              <a:buChar char="•"/>
            </a:pPr>
            <a:r>
              <a:rPr lang="en-US" b="1" dirty="0">
                <a:latin typeface="DM Sans" pitchFamily="2" charset="0"/>
              </a:rPr>
              <a:t>Revenue Distribution: Some pizza types/categories (e.g., Chicken or Classic) contribute more heavily to revenue than others.</a:t>
            </a:r>
          </a:p>
          <a:p>
            <a:pPr>
              <a:lnSpc>
                <a:spcPct val="150000"/>
              </a:lnSpc>
            </a:pPr>
            <a:r>
              <a:rPr lang="en-US" b="1" dirty="0">
                <a:latin typeface="DM Sans" pitchFamily="2" charset="0"/>
              </a:rPr>
              <a:t>3. Pizza Size Trends</a:t>
            </a:r>
          </a:p>
          <a:p>
            <a:pPr marL="285750" indent="-285750">
              <a:lnSpc>
                <a:spcPct val="150000"/>
              </a:lnSpc>
              <a:buFont typeface="Arial" panose="020B0604020202020204" pitchFamily="34" charset="0"/>
              <a:buChar char="•"/>
            </a:pPr>
            <a:r>
              <a:rPr lang="en-US" b="1" dirty="0">
                <a:latin typeface="DM Sans" pitchFamily="2" charset="0"/>
              </a:rPr>
              <a:t>Most Ordered Size: Likely </a:t>
            </a:r>
            <a:r>
              <a:rPr lang="en-US" b="1" i="1" dirty="0">
                <a:latin typeface="DM Sans" pitchFamily="2" charset="0"/>
              </a:rPr>
              <a:t>Large</a:t>
            </a:r>
            <a:r>
              <a:rPr lang="en-US" b="1" dirty="0">
                <a:latin typeface="DM Sans" pitchFamily="2" charset="0"/>
              </a:rPr>
              <a:t> pizzas dominate, showing families/groups prefer bigger portions.</a:t>
            </a:r>
          </a:p>
          <a:p>
            <a:pPr marL="285750" indent="-285750">
              <a:lnSpc>
                <a:spcPct val="150000"/>
              </a:lnSpc>
              <a:buFont typeface="Arial" panose="020B0604020202020204" pitchFamily="34" charset="0"/>
              <a:buChar char="•"/>
            </a:pPr>
            <a:r>
              <a:rPr lang="en-US" b="1" dirty="0">
                <a:latin typeface="DM Sans" pitchFamily="2" charset="0"/>
              </a:rPr>
              <a:t>Small pizzas may be less in demand, useful for promotions or combos.</a:t>
            </a:r>
          </a:p>
          <a:p>
            <a:pPr>
              <a:lnSpc>
                <a:spcPct val="150000"/>
              </a:lnSpc>
            </a:pPr>
            <a:endParaRPr lang="en-US" b="1" dirty="0"/>
          </a:p>
          <a:p>
            <a:pPr>
              <a:lnSpc>
                <a:spcPct val="150000"/>
              </a:lnSpc>
            </a:pPr>
            <a:endParaRPr lang="en-US" b="1" dirty="0">
              <a:latin typeface="DM Sans" pitchFamily="2" charset="0"/>
            </a:endParaRPr>
          </a:p>
          <a:p>
            <a:pPr>
              <a:lnSpc>
                <a:spcPct val="150000"/>
              </a:lnSpc>
            </a:pPr>
            <a:endParaRPr lang="en-IN" dirty="0"/>
          </a:p>
        </p:txBody>
      </p:sp>
      <p:pic>
        <p:nvPicPr>
          <p:cNvPr id="10" name="Picture 9">
            <a:extLst>
              <a:ext uri="{FF2B5EF4-FFF2-40B4-BE49-F238E27FC236}">
                <a16:creationId xmlns:a16="http://schemas.microsoft.com/office/drawing/2014/main" id="{FBBBFB11-CEFE-D1D6-0B4B-35EA6E6154F8}"/>
              </a:ext>
            </a:extLst>
          </p:cNvPr>
          <p:cNvPicPr>
            <a:picLocks noChangeAspect="1"/>
          </p:cNvPicPr>
          <p:nvPr/>
        </p:nvPicPr>
        <p:blipFill>
          <a:blip r:embed="rId3"/>
          <a:stretch>
            <a:fillRect/>
          </a:stretch>
        </p:blipFill>
        <p:spPr>
          <a:xfrm>
            <a:off x="7967428" y="54187"/>
            <a:ext cx="736305" cy="736305"/>
          </a:xfrm>
          <a:prstGeom prst="rect">
            <a:avLst/>
          </a:prstGeom>
        </p:spPr>
      </p:pic>
      <p:pic>
        <p:nvPicPr>
          <p:cNvPr id="20" name="Picture 19">
            <a:extLst>
              <a:ext uri="{FF2B5EF4-FFF2-40B4-BE49-F238E27FC236}">
                <a16:creationId xmlns:a16="http://schemas.microsoft.com/office/drawing/2014/main" id="{AC66AE8A-A188-DB02-E5A1-F64EFA487ADF}"/>
              </a:ext>
            </a:extLst>
          </p:cNvPr>
          <p:cNvPicPr>
            <a:picLocks noChangeAspect="1"/>
          </p:cNvPicPr>
          <p:nvPr/>
        </p:nvPicPr>
        <p:blipFill>
          <a:blip r:embed="rId4"/>
          <a:stretch>
            <a:fillRect/>
          </a:stretch>
        </p:blipFill>
        <p:spPr>
          <a:xfrm>
            <a:off x="8167961" y="203686"/>
            <a:ext cx="388471" cy="383222"/>
          </a:xfrm>
          <a:prstGeom prst="rect">
            <a:avLst/>
          </a:prstGeom>
        </p:spPr>
      </p:pic>
    </p:spTree>
    <p:extLst>
      <p:ext uri="{BB962C8B-B14F-4D97-AF65-F5344CB8AC3E}">
        <p14:creationId xmlns:p14="http://schemas.microsoft.com/office/powerpoint/2010/main" val="2495384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08BB-7B74-98AB-01F4-C26B6EC70D3C}"/>
              </a:ext>
            </a:extLst>
          </p:cNvPr>
          <p:cNvSpPr>
            <a:spLocks noGrp="1"/>
          </p:cNvSpPr>
          <p:nvPr>
            <p:ph type="title"/>
          </p:nvPr>
        </p:nvSpPr>
        <p:spPr>
          <a:xfrm>
            <a:off x="538118" y="91535"/>
            <a:ext cx="7704000" cy="572700"/>
          </a:xfrm>
        </p:spPr>
        <p:txBody>
          <a:bodyPr/>
          <a:lstStyle/>
          <a:p>
            <a:r>
              <a:rPr lang="en-US" dirty="0">
                <a:solidFill>
                  <a:schemeClr val="bg2"/>
                </a:solidFill>
              </a:rPr>
              <a:t>RECOMMENDATIONS</a:t>
            </a:r>
            <a:endParaRPr lang="en-IN" dirty="0">
              <a:solidFill>
                <a:schemeClr val="bg2"/>
              </a:solidFill>
            </a:endParaRPr>
          </a:p>
        </p:txBody>
      </p:sp>
      <p:pic>
        <p:nvPicPr>
          <p:cNvPr id="3" name="Google Shape;562;p45">
            <a:extLst>
              <a:ext uri="{FF2B5EF4-FFF2-40B4-BE49-F238E27FC236}">
                <a16:creationId xmlns:a16="http://schemas.microsoft.com/office/drawing/2014/main" id="{0F567628-812F-FEB2-EF20-7BFDAF7B715D}"/>
              </a:ext>
            </a:extLst>
          </p:cNvPr>
          <p:cNvPicPr preferRelativeResize="0"/>
          <p:nvPr/>
        </p:nvPicPr>
        <p:blipFill>
          <a:blip r:embed="rId2">
            <a:alphaModFix/>
          </a:blip>
          <a:srcRect l="584" t="2648" r="16398" b="8063"/>
          <a:stretch>
            <a:fillRect/>
          </a:stretch>
        </p:blipFill>
        <p:spPr>
          <a:xfrm rot="10800000">
            <a:off x="-1473773" y="-223140"/>
            <a:ext cx="3190242" cy="5589779"/>
          </a:xfrm>
          <a:prstGeom prst="rect">
            <a:avLst/>
          </a:prstGeom>
          <a:noFill/>
          <a:ln>
            <a:noFill/>
          </a:ln>
        </p:spPr>
      </p:pic>
      <p:pic>
        <p:nvPicPr>
          <p:cNvPr id="13" name="Picture 12">
            <a:extLst>
              <a:ext uri="{FF2B5EF4-FFF2-40B4-BE49-F238E27FC236}">
                <a16:creationId xmlns:a16="http://schemas.microsoft.com/office/drawing/2014/main" id="{F64FB290-9387-D6FF-333F-323BC3C573A5}"/>
              </a:ext>
            </a:extLst>
          </p:cNvPr>
          <p:cNvPicPr>
            <a:picLocks noChangeAspect="1"/>
          </p:cNvPicPr>
          <p:nvPr/>
        </p:nvPicPr>
        <p:blipFill>
          <a:blip r:embed="rId3"/>
          <a:stretch>
            <a:fillRect/>
          </a:stretch>
        </p:blipFill>
        <p:spPr>
          <a:xfrm>
            <a:off x="8266426" y="377885"/>
            <a:ext cx="339456" cy="334930"/>
          </a:xfrm>
          <a:prstGeom prst="rect">
            <a:avLst/>
          </a:prstGeom>
        </p:spPr>
      </p:pic>
      <p:sp>
        <p:nvSpPr>
          <p:cNvPr id="22" name="Rectangle 8">
            <a:extLst>
              <a:ext uri="{FF2B5EF4-FFF2-40B4-BE49-F238E27FC236}">
                <a16:creationId xmlns:a16="http://schemas.microsoft.com/office/drawing/2014/main" id="{CACDE1DC-7E45-64DE-E9AD-668DB5988E72}"/>
              </a:ext>
            </a:extLst>
          </p:cNvPr>
          <p:cNvSpPr>
            <a:spLocks noChangeArrowheads="1"/>
          </p:cNvSpPr>
          <p:nvPr/>
        </p:nvSpPr>
        <p:spPr bwMode="auto">
          <a:xfrm>
            <a:off x="0" y="-30729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 name="Rectangle 10">
            <a:extLst>
              <a:ext uri="{FF2B5EF4-FFF2-40B4-BE49-F238E27FC236}">
                <a16:creationId xmlns:a16="http://schemas.microsoft.com/office/drawing/2014/main" id="{A6BF5F51-E9F9-4BC8-E177-A9976757987B}"/>
              </a:ext>
            </a:extLst>
          </p:cNvPr>
          <p:cNvSpPr>
            <a:spLocks noChangeArrowheads="1"/>
          </p:cNvSpPr>
          <p:nvPr/>
        </p:nvSpPr>
        <p:spPr bwMode="auto">
          <a:xfrm>
            <a:off x="0" y="-29141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E22057C3-A980-B99E-DB55-20A8C914C553}"/>
              </a:ext>
            </a:extLst>
          </p:cNvPr>
          <p:cNvSpPr>
            <a:spLocks noChangeArrowheads="1"/>
          </p:cNvSpPr>
          <p:nvPr/>
        </p:nvSpPr>
        <p:spPr bwMode="auto">
          <a:xfrm>
            <a:off x="1807910" y="712815"/>
            <a:ext cx="7485495" cy="4263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5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DM Sans" pitchFamily="2" charset="0"/>
              </a:rPr>
              <a:t>1.Pricing &amp; Promotions</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DM Sans" pitchFamily="2" charset="0"/>
              </a:rPr>
              <a:t>Introduce combo offers (pizza + drinks + sides) to increase order value.</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DM Sans" pitchFamily="2" charset="0"/>
              </a:rPr>
              <a:t>Give discounts on slow-moving items to reduce stock wastage.</a:t>
            </a:r>
          </a:p>
          <a:p>
            <a:pPr marL="0" marR="0" lvl="0" indent="0" defTabSz="914400" rtl="0" eaLnBrk="0" fontAlgn="base" latinLnBrk="0" hangingPunct="0">
              <a:lnSpc>
                <a:spcPct val="15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DM Sans" pitchFamily="2" charset="0"/>
              </a:rPr>
              <a:t>2.Operations Improvement</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DM Sans" pitchFamily="2" charset="0"/>
              </a:rPr>
              <a:t>Adjust staff schedules during peak hours (weekends &amp; evenings).</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DM Sans" pitchFamily="2" charset="0"/>
              </a:rPr>
              <a:t>Track ingredient usage to avoid shortages and minimize waste.</a:t>
            </a:r>
          </a:p>
          <a:p>
            <a:pPr marL="0" marR="0" lvl="0" indent="0" defTabSz="914400" rtl="0" eaLnBrk="0" fontAlgn="base" latinLnBrk="0" hangingPunct="0">
              <a:lnSpc>
                <a:spcPct val="15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DM Sans" pitchFamily="2" charset="0"/>
              </a:rPr>
              <a:t>3.Product Strategy</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DM Sans" pitchFamily="2" charset="0"/>
              </a:rPr>
              <a:t>Focus on top-selling pizzas for higher revenue.</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DM Sans" pitchFamily="2" charset="0"/>
              </a:rPr>
              <a:t>Launch seasonal or limited-edition flavors to attract customers.</a:t>
            </a:r>
          </a:p>
          <a:p>
            <a:pPr marL="0" marR="0" lvl="0" indent="0" defTabSz="914400" rtl="0" eaLnBrk="0" fontAlgn="base" latinLnBrk="0" hangingPunct="0">
              <a:lnSpc>
                <a:spcPct val="15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DM Sans" pitchFamily="2" charset="0"/>
              </a:rPr>
              <a:t>4.Customer Engagement</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DM Sans" pitchFamily="2" charset="0"/>
              </a:rPr>
              <a:t>Collect customer feedback to improve taste &amp; quality.</a:t>
            </a:r>
          </a:p>
          <a:p>
            <a:pPr marL="0" marR="0" lvl="0" indent="0"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DM Sans" pitchFamily="2" charset="0"/>
              </a:rPr>
              <a:t>Use social media polls to test new flavor ideas.</a:t>
            </a:r>
          </a:p>
          <a:p>
            <a:pPr marL="0" marR="0" lvl="0" indent="0" defTabSz="914400" rtl="0" eaLnBrk="0" fontAlgn="base" latinLnBrk="0" hangingPunct="0">
              <a:lnSpc>
                <a:spcPct val="15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DM Sans" pitchFamily="2" charset="0"/>
            </a:endParaRPr>
          </a:p>
        </p:txBody>
      </p:sp>
    </p:spTree>
    <p:extLst>
      <p:ext uri="{BB962C8B-B14F-4D97-AF65-F5344CB8AC3E}">
        <p14:creationId xmlns:p14="http://schemas.microsoft.com/office/powerpoint/2010/main" val="401136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shly Baked Pizza with Basil">
            <a:extLst>
              <a:ext uri="{FF2B5EF4-FFF2-40B4-BE49-F238E27FC236}">
                <a16:creationId xmlns:a16="http://schemas.microsoft.com/office/drawing/2014/main" id="{776003D0-EF2B-F3F9-5A94-B66A2C8C712F}"/>
              </a:ext>
            </a:extLst>
          </p:cNvPr>
          <p:cNvPicPr>
            <a:picLocks noChangeAspect="1" noChangeArrowheads="1"/>
          </p:cNvPicPr>
          <p:nvPr/>
        </p:nvPicPr>
        <p:blipFill>
          <a:blip r:embed="rId2">
            <a:clrChange>
              <a:clrFrom>
                <a:srgbClr val="622E0B"/>
              </a:clrFrom>
              <a:clrTo>
                <a:srgbClr val="622E0B">
                  <a:alpha val="0"/>
                </a:srgbClr>
              </a:clrTo>
            </a:clrChange>
            <a:alphaModFix/>
            <a:extLst>
              <a:ext uri="{28A0092B-C50C-407E-A947-70E740481C1C}">
                <a14:useLocalDpi xmlns:a14="http://schemas.microsoft.com/office/drawing/2010/main" val="0"/>
              </a:ext>
            </a:extLst>
          </a:blip>
          <a:srcRect/>
          <a:stretch>
            <a:fillRect/>
          </a:stretch>
        </p:blipFill>
        <p:spPr bwMode="auto">
          <a:xfrm>
            <a:off x="1" y="-109210"/>
            <a:ext cx="9143999"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2730A60-8874-FD2F-FB86-EC711A577B7A}"/>
              </a:ext>
            </a:extLst>
          </p:cNvPr>
          <p:cNvSpPr txBox="1"/>
          <p:nvPr/>
        </p:nvSpPr>
        <p:spPr>
          <a:xfrm>
            <a:off x="186266" y="-109210"/>
            <a:ext cx="3488455" cy="830997"/>
          </a:xfrm>
          <a:prstGeom prst="rect">
            <a:avLst/>
          </a:prstGeom>
          <a:noFill/>
        </p:spPr>
        <p:txBody>
          <a:bodyPr wrap="none" rtlCol="0">
            <a:spAutoFit/>
          </a:bodyPr>
          <a:lstStyle/>
          <a:p>
            <a:r>
              <a:rPr lang="en-US" sz="4800" b="1" dirty="0">
                <a:solidFill>
                  <a:schemeClr val="bg2"/>
                </a:solidFill>
                <a:latin typeface="Algerian" panose="04020705040A02060702" pitchFamily="82" charset="0"/>
                <a:ea typeface="Dela Gothic One" panose="020B0604020202020204" charset="-128"/>
              </a:rPr>
              <a:t>THANK YOU</a:t>
            </a:r>
            <a:endParaRPr lang="en-IN" sz="4800" b="1" dirty="0">
              <a:solidFill>
                <a:schemeClr val="bg2"/>
              </a:solidFill>
              <a:latin typeface="Algerian" panose="04020705040A02060702" pitchFamily="82" charset="0"/>
              <a:ea typeface="Dela Gothic One" panose="020B0604020202020204" charset="-128"/>
            </a:endParaRPr>
          </a:p>
        </p:txBody>
      </p:sp>
      <p:pic>
        <p:nvPicPr>
          <p:cNvPr id="4" name="Picture 3">
            <a:extLst>
              <a:ext uri="{FF2B5EF4-FFF2-40B4-BE49-F238E27FC236}">
                <a16:creationId xmlns:a16="http://schemas.microsoft.com/office/drawing/2014/main" id="{CE8D2C35-E4E3-0425-A7CE-A604B4B89227}"/>
              </a:ext>
            </a:extLst>
          </p:cNvPr>
          <p:cNvPicPr>
            <a:picLocks noChangeAspect="1"/>
          </p:cNvPicPr>
          <p:nvPr/>
        </p:nvPicPr>
        <p:blipFill>
          <a:blip r:embed="rId3"/>
          <a:stretch>
            <a:fillRect/>
          </a:stretch>
        </p:blipFill>
        <p:spPr>
          <a:xfrm>
            <a:off x="4506067" y="327430"/>
            <a:ext cx="875830" cy="842821"/>
          </a:xfrm>
          <a:prstGeom prst="rect">
            <a:avLst/>
          </a:prstGeom>
          <a:solidFill>
            <a:schemeClr val="bg2"/>
          </a:solidFill>
        </p:spPr>
      </p:pic>
      <p:pic>
        <p:nvPicPr>
          <p:cNvPr id="5" name="Picture 2">
            <a:extLst>
              <a:ext uri="{FF2B5EF4-FFF2-40B4-BE49-F238E27FC236}">
                <a16:creationId xmlns:a16="http://schemas.microsoft.com/office/drawing/2014/main" id="{5A057303-031C-A25F-5535-156EF82A9A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0342" y="-281149"/>
            <a:ext cx="1707279" cy="1707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826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A0E526-3539-CA7D-F04A-DC0453F4285B}"/>
              </a:ext>
            </a:extLst>
          </p:cNvPr>
          <p:cNvSpPr txBox="1"/>
          <p:nvPr/>
        </p:nvSpPr>
        <p:spPr>
          <a:xfrm>
            <a:off x="2216926" y="78942"/>
            <a:ext cx="4445448" cy="523220"/>
          </a:xfrm>
          <a:prstGeom prst="rect">
            <a:avLst/>
          </a:prstGeom>
          <a:noFill/>
        </p:spPr>
        <p:txBody>
          <a:bodyPr wrap="none" rtlCol="0">
            <a:spAutoFit/>
          </a:bodyPr>
          <a:lstStyle/>
          <a:p>
            <a:r>
              <a:rPr lang="en-US" sz="2800" dirty="0">
                <a:solidFill>
                  <a:srgbClr val="C00000"/>
                </a:solidFill>
                <a:latin typeface="Dela Gothic One" panose="020B0604020202020204" charset="-128"/>
                <a:ea typeface="Dela Gothic One" panose="020B0604020202020204" charset="-128"/>
              </a:rPr>
              <a:t>ABOUT PIZZAHUT</a:t>
            </a:r>
            <a:endParaRPr lang="en-IN" sz="2800" dirty="0">
              <a:solidFill>
                <a:srgbClr val="C00000"/>
              </a:solidFill>
              <a:latin typeface="Dela Gothic One" panose="020B0604020202020204" charset="-128"/>
              <a:ea typeface="Dela Gothic One" panose="020B0604020202020204" charset="-128"/>
            </a:endParaRPr>
          </a:p>
        </p:txBody>
      </p:sp>
      <p:pic>
        <p:nvPicPr>
          <p:cNvPr id="1028" name="Picture 4">
            <a:extLst>
              <a:ext uri="{FF2B5EF4-FFF2-40B4-BE49-F238E27FC236}">
                <a16:creationId xmlns:a16="http://schemas.microsoft.com/office/drawing/2014/main" id="{6DCAFA2B-450E-2AA8-049C-C9AD095865D3}"/>
              </a:ext>
            </a:extLst>
          </p:cNvPr>
          <p:cNvPicPr>
            <a:picLocks noChangeAspect="1" noChangeArrowheads="1"/>
          </p:cNvPicPr>
          <p:nvPr/>
        </p:nvPicPr>
        <p:blipFill>
          <a:blip r:embed="rId2">
            <a:alphaModFix amt="70000"/>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0" y="815340"/>
            <a:ext cx="4703281" cy="42492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912A173-DB7C-0F58-5D91-0383A4EB1512}"/>
              </a:ext>
            </a:extLst>
          </p:cNvPr>
          <p:cNvSpPr txBox="1"/>
          <p:nvPr/>
        </p:nvSpPr>
        <p:spPr>
          <a:xfrm>
            <a:off x="4769353" y="983162"/>
            <a:ext cx="4374647" cy="339105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200" b="1" dirty="0">
                <a:latin typeface="DM Sans" pitchFamily="2" charset="0"/>
              </a:rPr>
              <a:t>Pizza Hut, founded in 1958 in  Kansas, USA by Dan and Frank Carney, is one of the world’s leading pizza restaurant chains. Owned by Yum! Brands, Inc., the company operates in more than 100 countries with thousands of outlets.</a:t>
            </a:r>
          </a:p>
          <a:p>
            <a:pPr marL="285750" indent="-285750">
              <a:lnSpc>
                <a:spcPct val="150000"/>
              </a:lnSpc>
              <a:buFont typeface="Wingdings" panose="05000000000000000000" pitchFamily="2" charset="2"/>
              <a:buChar char="Ø"/>
            </a:pPr>
            <a:r>
              <a:rPr lang="en-US" sz="1200" b="1" dirty="0">
                <a:latin typeface="DM Sans" pitchFamily="2" charset="0"/>
              </a:rPr>
              <a:t> It offers a wide variety of pizzas, pasta, sides, and desserts, and is widely recognized for its innovation, including the introduction of stuffed crust pizzas.</a:t>
            </a:r>
          </a:p>
          <a:p>
            <a:pPr marL="285750" indent="-285750">
              <a:lnSpc>
                <a:spcPct val="150000"/>
              </a:lnSpc>
              <a:buFont typeface="Wingdings" panose="05000000000000000000" pitchFamily="2" charset="2"/>
              <a:buChar char="Ø"/>
            </a:pPr>
            <a:r>
              <a:rPr lang="en-US" sz="1200" b="1" dirty="0">
                <a:latin typeface="DM Sans" pitchFamily="2" charset="0"/>
              </a:rPr>
              <a:t> With a strong presence in dine-in, takeaway, and online delivery services, Pizza Hut continues to focus on enhancing customer experience and embracing digital ordering to meet modern consumer needs.</a:t>
            </a:r>
            <a:endParaRPr lang="en-IN" sz="1200" b="1" dirty="0">
              <a:latin typeface="DM Sans" pitchFamily="2" charset="0"/>
            </a:endParaRPr>
          </a:p>
        </p:txBody>
      </p:sp>
    </p:spTree>
    <p:extLst>
      <p:ext uri="{BB962C8B-B14F-4D97-AF65-F5344CB8AC3E}">
        <p14:creationId xmlns:p14="http://schemas.microsoft.com/office/powerpoint/2010/main" val="230381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581531" y="0"/>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rgbClr val="C00000"/>
                </a:solidFill>
              </a:rPr>
              <a:t>TABLE</a:t>
            </a:r>
            <a:r>
              <a:rPr lang="en-US" dirty="0"/>
              <a:t> OF CONTENT</a:t>
            </a:r>
            <a:endParaRPr dirty="0">
              <a:solidFill>
                <a:schemeClr val="dk2"/>
              </a:solidFill>
            </a:endParaRPr>
          </a:p>
        </p:txBody>
      </p:sp>
      <p:graphicFrame>
        <p:nvGraphicFramePr>
          <p:cNvPr id="188" name="Google Shape;188;p28"/>
          <p:cNvGraphicFramePr/>
          <p:nvPr>
            <p:extLst>
              <p:ext uri="{D42A27DB-BD31-4B8C-83A1-F6EECF244321}">
                <p14:modId xmlns:p14="http://schemas.microsoft.com/office/powerpoint/2010/main" val="972791286"/>
              </p:ext>
            </p:extLst>
          </p:nvPr>
        </p:nvGraphicFramePr>
        <p:xfrm>
          <a:off x="667069" y="710496"/>
          <a:ext cx="7555757" cy="3841417"/>
        </p:xfrm>
        <a:graphic>
          <a:graphicData uri="http://schemas.openxmlformats.org/drawingml/2006/table">
            <a:tbl>
              <a:tblPr>
                <a:noFill/>
              </a:tblPr>
              <a:tblGrid>
                <a:gridCol w="2315610">
                  <a:extLst>
                    <a:ext uri="{9D8B030D-6E8A-4147-A177-3AD203B41FA5}">
                      <a16:colId xmlns:a16="http://schemas.microsoft.com/office/drawing/2014/main" val="20000"/>
                    </a:ext>
                  </a:extLst>
                </a:gridCol>
                <a:gridCol w="5240147">
                  <a:extLst>
                    <a:ext uri="{9D8B030D-6E8A-4147-A177-3AD203B41FA5}">
                      <a16:colId xmlns:a16="http://schemas.microsoft.com/office/drawing/2014/main" val="20001"/>
                    </a:ext>
                  </a:extLst>
                </a:gridCol>
              </a:tblGrid>
              <a:tr h="218056">
                <a:tc>
                  <a:txBody>
                    <a:bodyPr/>
                    <a:lstStyle/>
                    <a:p>
                      <a:pPr marL="0" lvl="0" indent="0" algn="l" rtl="0">
                        <a:spcBef>
                          <a:spcPts val="0"/>
                        </a:spcBef>
                        <a:spcAft>
                          <a:spcPts val="0"/>
                        </a:spcAft>
                        <a:buNone/>
                      </a:pPr>
                      <a:r>
                        <a:rPr lang="en" sz="1200" b="1" u="sng" dirty="0">
                          <a:solidFill>
                            <a:schemeClr val="lt1"/>
                          </a:solidFill>
                          <a:latin typeface="DM Sans"/>
                          <a:ea typeface="DM Sans"/>
                          <a:cs typeface="DM Sans"/>
                          <a:sym typeface="DM Sans"/>
                        </a:rPr>
                        <a:t>INTRODUCTION</a:t>
                      </a:r>
                      <a:endParaRPr sz="1200" b="1" u="sng" dirty="0">
                        <a:solidFill>
                          <a:schemeClr val="lt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lumMod val="25000"/>
                      </a:schemeClr>
                    </a:solidFill>
                  </a:tcPr>
                </a:tc>
                <a:tc>
                  <a:txBody>
                    <a:bodyPr/>
                    <a:lstStyle/>
                    <a:p>
                      <a:pPr marL="171450" lvl="0" indent="-171450" algn="l" rtl="0">
                        <a:spcBef>
                          <a:spcPts val="0"/>
                        </a:spcBef>
                        <a:spcAft>
                          <a:spcPts val="1600"/>
                        </a:spcAft>
                        <a:buFont typeface="Arial" panose="020B0604020202020204" pitchFamily="34" charset="0"/>
                        <a:buChar char="•"/>
                      </a:pPr>
                      <a:r>
                        <a:rPr lang="en-US" sz="1200" dirty="0"/>
                        <a:t>Overview of Pizza Hut and the purpose of the analysis</a:t>
                      </a:r>
                      <a:endParaRPr sz="1200"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53849">
                <a:tc>
                  <a:txBody>
                    <a:bodyPr/>
                    <a:lstStyle/>
                    <a:p>
                      <a:pPr marL="0" lvl="0" indent="0" algn="l" rtl="0">
                        <a:spcBef>
                          <a:spcPts val="0"/>
                        </a:spcBef>
                        <a:spcAft>
                          <a:spcPts val="0"/>
                        </a:spcAft>
                        <a:buNone/>
                      </a:pPr>
                      <a:endParaRPr lang="en" sz="1200" b="1" u="sng" dirty="0">
                        <a:solidFill>
                          <a:schemeClr val="lt1"/>
                        </a:solidFill>
                        <a:latin typeface="DM Sans"/>
                        <a:ea typeface="DM Sans"/>
                        <a:cs typeface="DM Sans"/>
                        <a:sym typeface="DM Sans"/>
                      </a:endParaRPr>
                    </a:p>
                    <a:p>
                      <a:pPr marL="0" lvl="0" indent="0" algn="l" rtl="0">
                        <a:spcBef>
                          <a:spcPts val="0"/>
                        </a:spcBef>
                        <a:spcAft>
                          <a:spcPts val="0"/>
                        </a:spcAft>
                        <a:buNone/>
                      </a:pPr>
                      <a:r>
                        <a:rPr lang="en" sz="1200" b="1" u="sng" dirty="0">
                          <a:solidFill>
                            <a:schemeClr val="lt1"/>
                          </a:solidFill>
                          <a:latin typeface="DM Sans"/>
                          <a:ea typeface="DM Sans"/>
                          <a:cs typeface="DM Sans"/>
                          <a:sym typeface="DM Sans"/>
                        </a:rPr>
                        <a:t>PROBLEM STATEMENT</a:t>
                      </a: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lumMod val="25000"/>
                      </a:schemeClr>
                    </a:solidFill>
                  </a:tcPr>
                </a:tc>
                <a:tc>
                  <a:txBody>
                    <a:bodyPr/>
                    <a:lstStyle/>
                    <a:p>
                      <a:pPr marL="171450" marR="0" lvl="0" indent="-171450" algn="l" rtl="0">
                        <a:lnSpc>
                          <a:spcPct val="100000"/>
                        </a:lnSpc>
                        <a:spcBef>
                          <a:spcPts val="0"/>
                        </a:spcBef>
                        <a:spcAft>
                          <a:spcPts val="1600"/>
                        </a:spcAft>
                        <a:buFont typeface="Arial" panose="020B0604020202020204" pitchFamily="34" charset="0"/>
                        <a:buChar char="•"/>
                      </a:pPr>
                      <a:r>
                        <a:rPr lang="en-US" sz="1200" dirty="0"/>
                        <a:t>Key challenges or business issues to be addressed</a:t>
                      </a:r>
                      <a:endParaRPr sz="1200"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744926">
                <a:tc>
                  <a:txBody>
                    <a:bodyPr/>
                    <a:lstStyle/>
                    <a:p>
                      <a:pPr marL="0" lvl="0" indent="0" algn="l" rtl="0">
                        <a:spcBef>
                          <a:spcPts val="0"/>
                        </a:spcBef>
                        <a:spcAft>
                          <a:spcPts val="0"/>
                        </a:spcAft>
                        <a:buNone/>
                      </a:pPr>
                      <a:r>
                        <a:rPr lang="en" sz="1200" b="1" u="sng" dirty="0">
                          <a:solidFill>
                            <a:schemeClr val="lt1"/>
                          </a:solidFill>
                          <a:latin typeface="DM Sans"/>
                          <a:ea typeface="DM Sans"/>
                          <a:cs typeface="DM Sans"/>
                          <a:sym typeface="DM Sans"/>
                        </a:rPr>
                        <a:t>DATASET OVERVIEW</a:t>
                      </a:r>
                    </a:p>
                    <a:p>
                      <a:pPr marL="0" lvl="0" indent="0" algn="l" rtl="0">
                        <a:spcBef>
                          <a:spcPts val="0"/>
                        </a:spcBef>
                        <a:spcAft>
                          <a:spcPts val="0"/>
                        </a:spcAft>
                        <a:buNone/>
                      </a:pPr>
                      <a:endParaRPr lang="en" sz="1200" b="1" u="sng" dirty="0">
                        <a:solidFill>
                          <a:schemeClr val="lt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lumMod val="25000"/>
                      </a:schemeClr>
                    </a:solidFill>
                  </a:tcPr>
                </a:tc>
                <a:tc>
                  <a:txBody>
                    <a:bodyPr/>
                    <a:lstStyle/>
                    <a:p>
                      <a:pPr marL="171450" indent="-171450" algn="l">
                        <a:buFont typeface="Arial" panose="020B0604020202020204" pitchFamily="34" charset="0"/>
                        <a:buChar char="•"/>
                      </a:pPr>
                      <a:r>
                        <a:rPr lang="en-US" sz="1200" dirty="0"/>
                        <a:t>Source of data</a:t>
                      </a:r>
                    </a:p>
                    <a:p>
                      <a:pPr marL="171450" indent="-171450" algn="l">
                        <a:buFont typeface="Arial" panose="020B0604020202020204" pitchFamily="34" charset="0"/>
                        <a:buChar char="•"/>
                      </a:pPr>
                      <a:r>
                        <a:rPr lang="en-US" sz="1200" dirty="0"/>
                        <a:t>Key variables and attributes</a:t>
                      </a:r>
                    </a:p>
                    <a:p>
                      <a:pPr marL="171450" indent="-171450" algn="l">
                        <a:buFont typeface="Arial" panose="020B0604020202020204" pitchFamily="34" charset="0"/>
                        <a:buChar char="•"/>
                      </a:pPr>
                      <a:r>
                        <a:rPr lang="en-US" sz="1200" dirty="0"/>
                        <a:t>Data cleaning &amp; preprocessing steps</a:t>
                      </a:r>
                    </a:p>
                    <a:p>
                      <a:pPr marL="0" lvl="0" indent="0" algn="l" rtl="0">
                        <a:spcBef>
                          <a:spcPts val="0"/>
                        </a:spcBef>
                        <a:spcAft>
                          <a:spcPts val="1600"/>
                        </a:spcAft>
                        <a:buNone/>
                      </a:pPr>
                      <a:endParaRPr sz="1200"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1415395">
                <a:tc>
                  <a:txBody>
                    <a:bodyPr/>
                    <a:lstStyle/>
                    <a:p>
                      <a:pPr marL="0" lvl="0" indent="0" algn="l" rtl="0">
                        <a:spcBef>
                          <a:spcPts val="0"/>
                        </a:spcBef>
                        <a:spcAft>
                          <a:spcPts val="0"/>
                        </a:spcAft>
                        <a:buNone/>
                      </a:pPr>
                      <a:endParaRPr lang="en" sz="1200" b="1" u="sng" dirty="0">
                        <a:solidFill>
                          <a:schemeClr val="lt1"/>
                        </a:solidFill>
                        <a:latin typeface="DM Sans"/>
                        <a:ea typeface="DM Sans"/>
                        <a:cs typeface="DM Sans"/>
                        <a:sym typeface="DM Sans"/>
                      </a:endParaRPr>
                    </a:p>
                    <a:p>
                      <a:pPr marL="0" lvl="0" indent="0" algn="l" rtl="0">
                        <a:spcBef>
                          <a:spcPts val="0"/>
                        </a:spcBef>
                        <a:spcAft>
                          <a:spcPts val="0"/>
                        </a:spcAft>
                        <a:buNone/>
                      </a:pPr>
                      <a:endParaRPr lang="en" sz="1200" b="1" u="sng" dirty="0">
                        <a:solidFill>
                          <a:schemeClr val="lt1"/>
                        </a:solidFill>
                        <a:latin typeface="DM Sans"/>
                        <a:ea typeface="DM Sans"/>
                        <a:cs typeface="DM Sans"/>
                        <a:sym typeface="DM Sans"/>
                      </a:endParaRPr>
                    </a:p>
                    <a:p>
                      <a:pPr marL="0" lvl="0" indent="0" algn="l" rtl="0">
                        <a:spcBef>
                          <a:spcPts val="0"/>
                        </a:spcBef>
                        <a:spcAft>
                          <a:spcPts val="0"/>
                        </a:spcAft>
                        <a:buNone/>
                      </a:pPr>
                      <a:r>
                        <a:rPr lang="en" sz="1200" b="1" u="sng" dirty="0">
                          <a:solidFill>
                            <a:schemeClr val="lt1"/>
                          </a:solidFill>
                          <a:latin typeface="DM Sans"/>
                          <a:ea typeface="DM Sans"/>
                          <a:cs typeface="DM Sans"/>
                          <a:sym typeface="DM Sans"/>
                        </a:rPr>
                        <a:t>ANALYSIS</a:t>
                      </a:r>
                      <a:endParaRPr sz="1200" b="1" u="sng" dirty="0">
                        <a:solidFill>
                          <a:schemeClr val="lt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lumMod val="25000"/>
                      </a:schemeClr>
                    </a:solidFill>
                  </a:tcPr>
                </a:tc>
                <a:tc>
                  <a:txBody>
                    <a:bodyPr/>
                    <a:lstStyle/>
                    <a:p>
                      <a:pPr marL="171450" indent="-171450" algn="l">
                        <a:buFont typeface="Arial" panose="020B0604020202020204" pitchFamily="34" charset="0"/>
                        <a:buChar char="•"/>
                      </a:pPr>
                      <a:r>
                        <a:rPr lang="en-US" sz="1100" b="0" dirty="0">
                          <a:latin typeface="+mn-lt"/>
                        </a:rPr>
                        <a:t>SQL ,TABLEAU,WORD,POWERPOINT.</a:t>
                      </a:r>
                    </a:p>
                    <a:p>
                      <a:pPr marL="0" indent="0" algn="l">
                        <a:buFont typeface="Arial" panose="020B0604020202020204" pitchFamily="34" charset="0"/>
                        <a:buNone/>
                      </a:pPr>
                      <a:endParaRPr lang="en-US" sz="1100" dirty="0">
                        <a:latin typeface="+mn-lt"/>
                      </a:endParaRPr>
                    </a:p>
                    <a:p>
                      <a:pPr marL="171450" indent="-171450" algn="l">
                        <a:buFont typeface="Arial" panose="020B0604020202020204" pitchFamily="34" charset="0"/>
                        <a:buChar char="•"/>
                      </a:pPr>
                      <a:r>
                        <a:rPr lang="en-US" sz="1200" dirty="0"/>
                        <a:t>Descriptive statistics</a:t>
                      </a:r>
                    </a:p>
                    <a:p>
                      <a:pPr marL="171450" indent="-171450" algn="l">
                        <a:buFont typeface="Arial" panose="020B0604020202020204" pitchFamily="34" charset="0"/>
                        <a:buChar char="•"/>
                      </a:pPr>
                      <a:r>
                        <a:rPr lang="en-US" sz="1200" dirty="0"/>
                        <a:t>Basic Analysis</a:t>
                      </a:r>
                    </a:p>
                    <a:p>
                      <a:pPr marL="171450" indent="-171450" algn="l">
                        <a:buFont typeface="Arial" panose="020B0604020202020204" pitchFamily="34" charset="0"/>
                        <a:buChar char="•"/>
                      </a:pPr>
                      <a:r>
                        <a:rPr lang="en-US" sz="1200" dirty="0"/>
                        <a:t>Intermediate Analysis</a:t>
                      </a:r>
                    </a:p>
                    <a:p>
                      <a:pPr marL="171450" indent="-171450" algn="l">
                        <a:buFont typeface="Arial" panose="020B0604020202020204" pitchFamily="34" charset="0"/>
                        <a:buChar char="•"/>
                      </a:pPr>
                      <a:r>
                        <a:rPr lang="en-US" sz="1200" dirty="0"/>
                        <a:t>Advance Analysis</a:t>
                      </a:r>
                    </a:p>
                    <a:p>
                      <a:pPr marL="0" lvl="0" indent="0" algn="l" rtl="0">
                        <a:spcBef>
                          <a:spcPts val="0"/>
                        </a:spcBef>
                        <a:spcAft>
                          <a:spcPts val="1600"/>
                        </a:spcAft>
                        <a:buNone/>
                      </a:pPr>
                      <a:endParaRPr sz="1200"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353849">
                <a:tc>
                  <a:txBody>
                    <a:bodyPr/>
                    <a:lstStyle/>
                    <a:p>
                      <a:pPr marL="0" lvl="0" indent="0" algn="l" rtl="0">
                        <a:spcBef>
                          <a:spcPts val="0"/>
                        </a:spcBef>
                        <a:spcAft>
                          <a:spcPts val="0"/>
                        </a:spcAft>
                        <a:buNone/>
                      </a:pPr>
                      <a:r>
                        <a:rPr lang="en" sz="1200" b="1" u="sng" dirty="0">
                          <a:solidFill>
                            <a:schemeClr val="lt1"/>
                          </a:solidFill>
                          <a:latin typeface="DM Sans"/>
                          <a:ea typeface="DM Sans"/>
                          <a:cs typeface="DM Sans"/>
                          <a:sym typeface="DM Sans"/>
                        </a:rPr>
                        <a:t>INSIGHTS</a:t>
                      </a:r>
                      <a:endParaRPr sz="1200" b="1" u="sng" dirty="0">
                        <a:solidFill>
                          <a:schemeClr val="lt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lumMod val="25000"/>
                      </a:schemeClr>
                    </a:solidFill>
                  </a:tcPr>
                </a:tc>
                <a:tc>
                  <a:txBody>
                    <a:bodyPr/>
                    <a:lstStyle/>
                    <a:p>
                      <a:pPr marL="171450" indent="-171450" algn="l">
                        <a:buFont typeface="Arial" panose="020B0604020202020204" pitchFamily="34" charset="0"/>
                        <a:buChar char="•"/>
                      </a:pPr>
                      <a:r>
                        <a:rPr lang="en-US" sz="1200" dirty="0"/>
                        <a:t>Key findings from the analysis</a:t>
                      </a:r>
                    </a:p>
                    <a:p>
                      <a:pPr marL="171450" indent="-171450" algn="l">
                        <a:buFont typeface="Arial" panose="020B0604020202020204" pitchFamily="34" charset="0"/>
                        <a:buChar char="•"/>
                      </a:pPr>
                      <a:r>
                        <a:rPr lang="en-US" sz="1200" dirty="0"/>
                        <a:t>Patterns and correlations identified</a:t>
                      </a: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707698">
                <a:tc>
                  <a:txBody>
                    <a:bodyPr/>
                    <a:lstStyle/>
                    <a:p>
                      <a:pPr marL="0" lvl="0" indent="0" algn="l" rtl="0">
                        <a:spcBef>
                          <a:spcPts val="0"/>
                        </a:spcBef>
                        <a:spcAft>
                          <a:spcPts val="0"/>
                        </a:spcAft>
                        <a:buNone/>
                      </a:pPr>
                      <a:r>
                        <a:rPr lang="en" sz="1200" b="1" u="sng" dirty="0">
                          <a:solidFill>
                            <a:schemeClr val="lt1"/>
                          </a:solidFill>
                          <a:latin typeface="DM Sans"/>
                          <a:ea typeface="DM Sans"/>
                          <a:cs typeface="DM Sans"/>
                          <a:sym typeface="DM Sans"/>
                        </a:rPr>
                        <a:t>RECOMMENDATIONS</a:t>
                      </a:r>
                      <a:endParaRPr sz="1200" b="1" u="sng" dirty="0">
                        <a:solidFill>
                          <a:schemeClr val="lt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accent3">
                        <a:lumMod val="25000"/>
                      </a:schemeClr>
                    </a:solidFill>
                  </a:tcPr>
                </a:tc>
                <a:tc>
                  <a:txBody>
                    <a:bodyPr/>
                    <a:lstStyle/>
                    <a:p>
                      <a:pPr marL="171450" lvl="1" indent="-171450" algn="l">
                        <a:buFont typeface="Arial" panose="020B0604020202020204" pitchFamily="34" charset="0"/>
                        <a:buChar char="•"/>
                      </a:pPr>
                      <a:r>
                        <a:rPr lang="en-US" sz="1200" dirty="0"/>
                        <a:t>Actionable strategies to improve sales and customer satisfaction</a:t>
                      </a:r>
                    </a:p>
                    <a:p>
                      <a:pPr marL="171450" lvl="1" indent="-171450" algn="l">
                        <a:buFont typeface="Arial" panose="020B0604020202020204" pitchFamily="34" charset="0"/>
                        <a:buChar char="•"/>
                      </a:pPr>
                      <a:r>
                        <a:rPr lang="en-US" sz="1200" dirty="0"/>
                        <a:t>Data-driven suggestions for business growth</a:t>
                      </a:r>
                    </a:p>
                    <a:p>
                      <a:pPr lvl="1" algn="l"/>
                      <a:endParaRPr lang="en-US" sz="1200" dirty="0"/>
                    </a:p>
                    <a:p>
                      <a:pPr marL="0" lvl="0" indent="0" algn="l" rtl="0">
                        <a:spcBef>
                          <a:spcPts val="0"/>
                        </a:spcBef>
                        <a:spcAft>
                          <a:spcPts val="1600"/>
                        </a:spcAft>
                        <a:buNone/>
                      </a:pPr>
                      <a:endParaRPr sz="1200" dirty="0">
                        <a:solidFill>
                          <a:schemeClr val="dk1"/>
                        </a:solidFill>
                        <a:latin typeface="DM Sans"/>
                        <a:ea typeface="DM Sans"/>
                        <a:cs typeface="DM Sans"/>
                        <a:sym typeface="DM Sans"/>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chemeClr val="accent3"/>
                    </a:solidFill>
                  </a:tcPr>
                </a:tc>
                <a:extLst>
                  <a:ext uri="{0D108BD9-81ED-4DB2-BD59-A6C34878D82A}">
                    <a16:rowId xmlns:a16="http://schemas.microsoft.com/office/drawing/2014/main" val="10005"/>
                  </a:ext>
                </a:extLst>
              </a:tr>
            </a:tbl>
          </a:graphicData>
        </a:graphic>
      </p:graphicFrame>
      <p:pic>
        <p:nvPicPr>
          <p:cNvPr id="13" name="Picture 12">
            <a:extLst>
              <a:ext uri="{FF2B5EF4-FFF2-40B4-BE49-F238E27FC236}">
                <a16:creationId xmlns:a16="http://schemas.microsoft.com/office/drawing/2014/main" id="{30E8EB7E-584C-5088-CF4A-B34F8F7F4DD5}"/>
              </a:ext>
            </a:extLst>
          </p:cNvPr>
          <p:cNvPicPr>
            <a:picLocks noChangeAspect="1"/>
          </p:cNvPicPr>
          <p:nvPr/>
        </p:nvPicPr>
        <p:blipFill>
          <a:blip r:embed="rId3"/>
          <a:stretch>
            <a:fillRect/>
          </a:stretch>
        </p:blipFill>
        <p:spPr>
          <a:xfrm>
            <a:off x="8285531" y="364956"/>
            <a:ext cx="317555" cy="300619"/>
          </a:xfrm>
          <a:prstGeom prst="rect">
            <a:avLst/>
          </a:prstGeom>
        </p:spPr>
      </p:pic>
      <p:sp>
        <p:nvSpPr>
          <p:cNvPr id="4" name="Rectangle 3">
            <a:extLst>
              <a:ext uri="{FF2B5EF4-FFF2-40B4-BE49-F238E27FC236}">
                <a16:creationId xmlns:a16="http://schemas.microsoft.com/office/drawing/2014/main" id="{04C26C8E-A72C-676F-93F9-700B1C7E2DBD}"/>
              </a:ext>
            </a:extLst>
          </p:cNvPr>
          <p:cNvSpPr/>
          <p:nvPr/>
        </p:nvSpPr>
        <p:spPr>
          <a:xfrm>
            <a:off x="667069" y="2067127"/>
            <a:ext cx="2276816" cy="331894"/>
          </a:xfrm>
          <a:prstGeom prst="rect">
            <a:avLst/>
          </a:prstGeom>
          <a:solidFill>
            <a:schemeClr val="accent3">
              <a:lumMod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b="1" u="sng" dirty="0">
                <a:latin typeface="DM Sans" pitchFamily="2" charset="0"/>
              </a:rPr>
              <a:t>Tools Used</a:t>
            </a:r>
            <a:endParaRPr lang="en-IN" sz="1200" b="1" u="sng" dirty="0">
              <a:latin typeface="DM Sans" pitchFamily="2" charset="0"/>
            </a:endParaRPr>
          </a:p>
        </p:txBody>
      </p:sp>
      <p:cxnSp>
        <p:nvCxnSpPr>
          <p:cNvPr id="6" name="Straight Connector 5">
            <a:extLst>
              <a:ext uri="{FF2B5EF4-FFF2-40B4-BE49-F238E27FC236}">
                <a16:creationId xmlns:a16="http://schemas.microsoft.com/office/drawing/2014/main" id="{7A80DAE5-3AAD-918E-26A8-2F5090251CC0}"/>
              </a:ext>
            </a:extLst>
          </p:cNvPr>
          <p:cNvCxnSpPr>
            <a:cxnSpLocks/>
          </p:cNvCxnSpPr>
          <p:nvPr/>
        </p:nvCxnSpPr>
        <p:spPr>
          <a:xfrm>
            <a:off x="264159" y="2408464"/>
            <a:ext cx="7958667" cy="0"/>
          </a:xfrm>
          <a:prstGeom prst="line">
            <a:avLst/>
          </a:prstGeom>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B3AC6C-C676-0124-41A0-8993E026ED16}"/>
              </a:ext>
            </a:extLst>
          </p:cNvPr>
          <p:cNvPicPr>
            <a:picLocks noChangeAspect="1"/>
          </p:cNvPicPr>
          <p:nvPr/>
        </p:nvPicPr>
        <p:blipFill>
          <a:blip r:embed="rId2">
            <a:alphaModFix amt="20000"/>
          </a:blip>
          <a:stretch>
            <a:fillRect/>
          </a:stretch>
        </p:blipFill>
        <p:spPr>
          <a:xfrm>
            <a:off x="-88053" y="6531"/>
            <a:ext cx="9232053" cy="5143500"/>
          </a:xfrm>
          <a:prstGeom prst="rect">
            <a:avLst/>
          </a:prstGeom>
        </p:spPr>
      </p:pic>
      <p:sp>
        <p:nvSpPr>
          <p:cNvPr id="6" name="TextBox 5">
            <a:extLst>
              <a:ext uri="{FF2B5EF4-FFF2-40B4-BE49-F238E27FC236}">
                <a16:creationId xmlns:a16="http://schemas.microsoft.com/office/drawing/2014/main" id="{A36BAA19-3720-DCB9-5035-AD2DB5AF3BF6}"/>
              </a:ext>
            </a:extLst>
          </p:cNvPr>
          <p:cNvSpPr txBox="1"/>
          <p:nvPr/>
        </p:nvSpPr>
        <p:spPr>
          <a:xfrm>
            <a:off x="2255521" y="149013"/>
            <a:ext cx="4842934" cy="523220"/>
          </a:xfrm>
          <a:prstGeom prst="rect">
            <a:avLst/>
          </a:prstGeom>
          <a:noFill/>
        </p:spPr>
        <p:txBody>
          <a:bodyPr wrap="square" rtlCol="0">
            <a:spAutoFit/>
          </a:bodyPr>
          <a:lstStyle/>
          <a:p>
            <a:pPr algn="ctr"/>
            <a:r>
              <a:rPr lang="en-US" sz="2800" dirty="0">
                <a:solidFill>
                  <a:schemeClr val="bg2"/>
                </a:solidFill>
                <a:latin typeface="Dela Gothic One" panose="020B0604020202020204" charset="-128"/>
                <a:ea typeface="Dela Gothic One" panose="020B0604020202020204" charset="-128"/>
              </a:rPr>
              <a:t>INTRODUCTION</a:t>
            </a:r>
            <a:endParaRPr lang="en-IN" sz="2800" dirty="0">
              <a:solidFill>
                <a:schemeClr val="bg2"/>
              </a:solidFill>
              <a:latin typeface="Dela Gothic One" panose="020B0604020202020204" charset="-128"/>
              <a:ea typeface="Dela Gothic One" panose="020B0604020202020204" charset="-128"/>
            </a:endParaRPr>
          </a:p>
        </p:txBody>
      </p:sp>
      <p:sp>
        <p:nvSpPr>
          <p:cNvPr id="7" name="TextBox 6">
            <a:extLst>
              <a:ext uri="{FF2B5EF4-FFF2-40B4-BE49-F238E27FC236}">
                <a16:creationId xmlns:a16="http://schemas.microsoft.com/office/drawing/2014/main" id="{A91A1040-B89D-6FCF-E6DE-EE2159CBFAC0}"/>
              </a:ext>
            </a:extLst>
          </p:cNvPr>
          <p:cNvSpPr txBox="1"/>
          <p:nvPr/>
        </p:nvSpPr>
        <p:spPr>
          <a:xfrm>
            <a:off x="243840" y="821247"/>
            <a:ext cx="8473440" cy="3754874"/>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b="1" dirty="0">
                <a:latin typeface="DM Sans" pitchFamily="2" charset="0"/>
              </a:rPr>
              <a:t>Pizza Hut, being one of the world’s largest pizza chains, generates a vast amount of transactional data through its daily operations. Analyzing this data is essential to understand customer preferences, sales performance, and revenue distribution. This case study focuses on exploring Pizza Hut’s sales dataset using SQL queries to uncover meaningful patterns and actionable insights.</a:t>
            </a:r>
          </a:p>
          <a:p>
            <a:pPr marL="285750" indent="-285750">
              <a:lnSpc>
                <a:spcPct val="200000"/>
              </a:lnSpc>
              <a:buFont typeface="Wingdings" panose="05000000000000000000" pitchFamily="2" charset="2"/>
              <a:buChar char="Ø"/>
            </a:pPr>
            <a:r>
              <a:rPr lang="en-US" b="1" dirty="0">
                <a:latin typeface="DM Sans" pitchFamily="2" charset="0"/>
              </a:rPr>
              <a:t>The primary goal of this analysis is to examine customer ordering behavior, identify the most popular pizzas, determine peak ordering times, and evaluate revenue contributions across different pizza categories.</a:t>
            </a:r>
          </a:p>
          <a:p>
            <a:endParaRPr lang="en-IN" dirty="0"/>
          </a:p>
        </p:txBody>
      </p:sp>
      <p:pic>
        <p:nvPicPr>
          <p:cNvPr id="9" name="Picture 8">
            <a:extLst>
              <a:ext uri="{FF2B5EF4-FFF2-40B4-BE49-F238E27FC236}">
                <a16:creationId xmlns:a16="http://schemas.microsoft.com/office/drawing/2014/main" id="{ED9F7B6C-FC10-867B-4085-28D26081ECA1}"/>
              </a:ext>
            </a:extLst>
          </p:cNvPr>
          <p:cNvPicPr>
            <a:picLocks noChangeAspect="1"/>
          </p:cNvPicPr>
          <p:nvPr/>
        </p:nvPicPr>
        <p:blipFill>
          <a:blip r:embed="rId3"/>
          <a:stretch>
            <a:fillRect/>
          </a:stretch>
        </p:blipFill>
        <p:spPr>
          <a:xfrm>
            <a:off x="8326415" y="4269162"/>
            <a:ext cx="695665" cy="699855"/>
          </a:xfrm>
          <a:prstGeom prst="rect">
            <a:avLst/>
          </a:prstGeom>
        </p:spPr>
      </p:pic>
      <p:grpSp>
        <p:nvGrpSpPr>
          <p:cNvPr id="24" name="Google Shape;9829;p62">
            <a:extLst>
              <a:ext uri="{FF2B5EF4-FFF2-40B4-BE49-F238E27FC236}">
                <a16:creationId xmlns:a16="http://schemas.microsoft.com/office/drawing/2014/main" id="{D73B5773-F8FD-69C5-93DC-49182C599496}"/>
              </a:ext>
            </a:extLst>
          </p:cNvPr>
          <p:cNvGrpSpPr/>
          <p:nvPr/>
        </p:nvGrpSpPr>
        <p:grpSpPr>
          <a:xfrm>
            <a:off x="8486420" y="4400887"/>
            <a:ext cx="413739" cy="421726"/>
            <a:chOff x="4886264" y="3366174"/>
            <a:chExt cx="350548" cy="350198"/>
          </a:xfrm>
        </p:grpSpPr>
        <p:sp>
          <p:nvSpPr>
            <p:cNvPr id="25" name="Google Shape;9830;p62">
              <a:extLst>
                <a:ext uri="{FF2B5EF4-FFF2-40B4-BE49-F238E27FC236}">
                  <a16:creationId xmlns:a16="http://schemas.microsoft.com/office/drawing/2014/main" id="{9C29B093-EF17-B73D-3624-199930BB91B1}"/>
                </a:ext>
              </a:extLst>
            </p:cNvPr>
            <p:cNvSpPr/>
            <p:nvPr/>
          </p:nvSpPr>
          <p:spPr>
            <a:xfrm>
              <a:off x="4946132" y="3426614"/>
              <a:ext cx="230431" cy="289758"/>
            </a:xfrm>
            <a:custGeom>
              <a:avLst/>
              <a:gdLst/>
              <a:ahLst/>
              <a:cxnLst/>
              <a:rect l="l" t="t" r="r" b="b"/>
              <a:pathLst>
                <a:path w="7240" h="9104" extrusionOk="0">
                  <a:moveTo>
                    <a:pt x="3811" y="3793"/>
                  </a:moveTo>
                  <a:cubicBezTo>
                    <a:pt x="4001" y="3793"/>
                    <a:pt x="4168" y="3948"/>
                    <a:pt x="4168" y="4150"/>
                  </a:cubicBezTo>
                  <a:lnTo>
                    <a:pt x="4168" y="4484"/>
                  </a:lnTo>
                  <a:cubicBezTo>
                    <a:pt x="4156" y="4769"/>
                    <a:pt x="3930" y="5007"/>
                    <a:pt x="3632" y="5007"/>
                  </a:cubicBezTo>
                  <a:cubicBezTo>
                    <a:pt x="3334" y="5007"/>
                    <a:pt x="3108" y="4769"/>
                    <a:pt x="3108" y="4484"/>
                  </a:cubicBezTo>
                  <a:lnTo>
                    <a:pt x="3108" y="4150"/>
                  </a:lnTo>
                  <a:cubicBezTo>
                    <a:pt x="3108" y="3948"/>
                    <a:pt x="3263" y="3793"/>
                    <a:pt x="3465" y="3793"/>
                  </a:cubicBezTo>
                  <a:close/>
                  <a:moveTo>
                    <a:pt x="3787" y="5341"/>
                  </a:moveTo>
                  <a:lnTo>
                    <a:pt x="3787" y="5412"/>
                  </a:lnTo>
                  <a:cubicBezTo>
                    <a:pt x="3811" y="5472"/>
                    <a:pt x="3822" y="5531"/>
                    <a:pt x="3846" y="5579"/>
                  </a:cubicBezTo>
                  <a:lnTo>
                    <a:pt x="3632" y="5793"/>
                  </a:lnTo>
                  <a:lnTo>
                    <a:pt x="3596" y="5793"/>
                  </a:lnTo>
                  <a:lnTo>
                    <a:pt x="3370" y="5579"/>
                  </a:lnTo>
                  <a:cubicBezTo>
                    <a:pt x="3406" y="5531"/>
                    <a:pt x="3418" y="5472"/>
                    <a:pt x="3418" y="5412"/>
                  </a:cubicBezTo>
                  <a:lnTo>
                    <a:pt x="3418" y="5341"/>
                  </a:lnTo>
                  <a:close/>
                  <a:moveTo>
                    <a:pt x="3630" y="314"/>
                  </a:moveTo>
                  <a:cubicBezTo>
                    <a:pt x="4485" y="314"/>
                    <a:pt x="5309" y="622"/>
                    <a:pt x="5930" y="1209"/>
                  </a:cubicBezTo>
                  <a:cubicBezTo>
                    <a:pt x="6585" y="1840"/>
                    <a:pt x="6954" y="2686"/>
                    <a:pt x="6954" y="3591"/>
                  </a:cubicBezTo>
                  <a:cubicBezTo>
                    <a:pt x="6918" y="4293"/>
                    <a:pt x="6704" y="4936"/>
                    <a:pt x="6323" y="5484"/>
                  </a:cubicBezTo>
                  <a:cubicBezTo>
                    <a:pt x="5942" y="6020"/>
                    <a:pt x="5430" y="6436"/>
                    <a:pt x="4823" y="6674"/>
                  </a:cubicBezTo>
                  <a:cubicBezTo>
                    <a:pt x="4620" y="6746"/>
                    <a:pt x="4501" y="6948"/>
                    <a:pt x="4501" y="7151"/>
                  </a:cubicBezTo>
                  <a:lnTo>
                    <a:pt x="4501" y="7603"/>
                  </a:lnTo>
                  <a:cubicBezTo>
                    <a:pt x="4501" y="7674"/>
                    <a:pt x="4489" y="7734"/>
                    <a:pt x="4442" y="7794"/>
                  </a:cubicBezTo>
                  <a:lnTo>
                    <a:pt x="4287" y="8044"/>
                  </a:lnTo>
                  <a:cubicBezTo>
                    <a:pt x="4263" y="8055"/>
                    <a:pt x="4251" y="8091"/>
                    <a:pt x="4251" y="8103"/>
                  </a:cubicBezTo>
                  <a:lnTo>
                    <a:pt x="3037" y="8103"/>
                  </a:lnTo>
                  <a:cubicBezTo>
                    <a:pt x="3013" y="8091"/>
                    <a:pt x="3013" y="8055"/>
                    <a:pt x="3001" y="8044"/>
                  </a:cubicBezTo>
                  <a:lnTo>
                    <a:pt x="2834" y="7794"/>
                  </a:lnTo>
                  <a:cubicBezTo>
                    <a:pt x="2799" y="7734"/>
                    <a:pt x="2775" y="7663"/>
                    <a:pt x="2775" y="7603"/>
                  </a:cubicBezTo>
                  <a:lnTo>
                    <a:pt x="2775" y="6067"/>
                  </a:lnTo>
                  <a:cubicBezTo>
                    <a:pt x="2775" y="5996"/>
                    <a:pt x="2822" y="5936"/>
                    <a:pt x="2882" y="5900"/>
                  </a:cubicBezTo>
                  <a:lnTo>
                    <a:pt x="3168" y="5769"/>
                  </a:lnTo>
                  <a:lnTo>
                    <a:pt x="3418" y="6020"/>
                  </a:lnTo>
                  <a:cubicBezTo>
                    <a:pt x="3477" y="6079"/>
                    <a:pt x="3572" y="6127"/>
                    <a:pt x="3656" y="6127"/>
                  </a:cubicBezTo>
                  <a:cubicBezTo>
                    <a:pt x="3751" y="6127"/>
                    <a:pt x="3834" y="6091"/>
                    <a:pt x="3894" y="6020"/>
                  </a:cubicBezTo>
                  <a:lnTo>
                    <a:pt x="4144" y="5769"/>
                  </a:lnTo>
                  <a:lnTo>
                    <a:pt x="4430" y="5900"/>
                  </a:lnTo>
                  <a:cubicBezTo>
                    <a:pt x="4489" y="5936"/>
                    <a:pt x="4537" y="5996"/>
                    <a:pt x="4537" y="6067"/>
                  </a:cubicBezTo>
                  <a:lnTo>
                    <a:pt x="4537" y="6198"/>
                  </a:lnTo>
                  <a:cubicBezTo>
                    <a:pt x="4537" y="6293"/>
                    <a:pt x="4608" y="6365"/>
                    <a:pt x="4704" y="6365"/>
                  </a:cubicBezTo>
                  <a:cubicBezTo>
                    <a:pt x="4787" y="6365"/>
                    <a:pt x="4858" y="6293"/>
                    <a:pt x="4858" y="6198"/>
                  </a:cubicBezTo>
                  <a:lnTo>
                    <a:pt x="4858" y="6067"/>
                  </a:lnTo>
                  <a:cubicBezTo>
                    <a:pt x="4858" y="5877"/>
                    <a:pt x="4751" y="5698"/>
                    <a:pt x="4573" y="5615"/>
                  </a:cubicBezTo>
                  <a:lnTo>
                    <a:pt x="4180" y="5412"/>
                  </a:lnTo>
                  <a:lnTo>
                    <a:pt x="4180" y="5400"/>
                  </a:lnTo>
                  <a:lnTo>
                    <a:pt x="4180" y="5162"/>
                  </a:lnTo>
                  <a:cubicBezTo>
                    <a:pt x="4382" y="5007"/>
                    <a:pt x="4513" y="4757"/>
                    <a:pt x="4513" y="4472"/>
                  </a:cubicBezTo>
                  <a:lnTo>
                    <a:pt x="4513" y="4126"/>
                  </a:lnTo>
                  <a:cubicBezTo>
                    <a:pt x="4513" y="3757"/>
                    <a:pt x="4215" y="3448"/>
                    <a:pt x="3834" y="3448"/>
                  </a:cubicBezTo>
                  <a:lnTo>
                    <a:pt x="3489" y="3448"/>
                  </a:lnTo>
                  <a:cubicBezTo>
                    <a:pt x="3120" y="3448"/>
                    <a:pt x="2810" y="3745"/>
                    <a:pt x="2810" y="4126"/>
                  </a:cubicBezTo>
                  <a:lnTo>
                    <a:pt x="2810" y="4472"/>
                  </a:lnTo>
                  <a:cubicBezTo>
                    <a:pt x="2810" y="4757"/>
                    <a:pt x="2941" y="5007"/>
                    <a:pt x="3156" y="5162"/>
                  </a:cubicBezTo>
                  <a:lnTo>
                    <a:pt x="3156" y="5400"/>
                  </a:lnTo>
                  <a:lnTo>
                    <a:pt x="3156" y="5412"/>
                  </a:lnTo>
                  <a:lnTo>
                    <a:pt x="2751" y="5615"/>
                  </a:lnTo>
                  <a:cubicBezTo>
                    <a:pt x="2572" y="5710"/>
                    <a:pt x="2465" y="5877"/>
                    <a:pt x="2465" y="6067"/>
                  </a:cubicBezTo>
                  <a:lnTo>
                    <a:pt x="2465" y="6674"/>
                  </a:lnTo>
                  <a:cubicBezTo>
                    <a:pt x="1882" y="6448"/>
                    <a:pt x="1382" y="6055"/>
                    <a:pt x="1001" y="5543"/>
                  </a:cubicBezTo>
                  <a:cubicBezTo>
                    <a:pt x="572" y="4960"/>
                    <a:pt x="370" y="4269"/>
                    <a:pt x="382" y="3531"/>
                  </a:cubicBezTo>
                  <a:cubicBezTo>
                    <a:pt x="393" y="2721"/>
                    <a:pt x="727" y="1924"/>
                    <a:pt x="1322" y="1317"/>
                  </a:cubicBezTo>
                  <a:cubicBezTo>
                    <a:pt x="1894" y="709"/>
                    <a:pt x="2668" y="364"/>
                    <a:pt x="3489" y="316"/>
                  </a:cubicBezTo>
                  <a:cubicBezTo>
                    <a:pt x="3536" y="315"/>
                    <a:pt x="3583" y="314"/>
                    <a:pt x="3630" y="314"/>
                  </a:cubicBezTo>
                  <a:close/>
                  <a:moveTo>
                    <a:pt x="4156" y="8436"/>
                  </a:moveTo>
                  <a:lnTo>
                    <a:pt x="4156" y="8794"/>
                  </a:lnTo>
                  <a:lnTo>
                    <a:pt x="3120" y="8806"/>
                  </a:lnTo>
                  <a:cubicBezTo>
                    <a:pt x="3120" y="8806"/>
                    <a:pt x="3108" y="8806"/>
                    <a:pt x="3108" y="8794"/>
                  </a:cubicBezTo>
                  <a:lnTo>
                    <a:pt x="3108" y="8436"/>
                  </a:lnTo>
                  <a:close/>
                  <a:moveTo>
                    <a:pt x="3645" y="0"/>
                  </a:moveTo>
                  <a:cubicBezTo>
                    <a:pt x="3573" y="0"/>
                    <a:pt x="3501" y="3"/>
                    <a:pt x="3430" y="7"/>
                  </a:cubicBezTo>
                  <a:cubicBezTo>
                    <a:pt x="2525" y="54"/>
                    <a:pt x="1679" y="435"/>
                    <a:pt x="1036" y="1114"/>
                  </a:cubicBezTo>
                  <a:cubicBezTo>
                    <a:pt x="393" y="1769"/>
                    <a:pt x="36" y="2626"/>
                    <a:pt x="12" y="3531"/>
                  </a:cubicBezTo>
                  <a:cubicBezTo>
                    <a:pt x="1" y="4341"/>
                    <a:pt x="239" y="5103"/>
                    <a:pt x="715" y="5734"/>
                  </a:cubicBezTo>
                  <a:cubicBezTo>
                    <a:pt x="1144" y="6317"/>
                    <a:pt x="1751" y="6782"/>
                    <a:pt x="2441" y="7020"/>
                  </a:cubicBezTo>
                  <a:lnTo>
                    <a:pt x="2441" y="7591"/>
                  </a:lnTo>
                  <a:cubicBezTo>
                    <a:pt x="2441" y="7734"/>
                    <a:pt x="2477" y="7865"/>
                    <a:pt x="2560" y="7972"/>
                  </a:cubicBezTo>
                  <a:lnTo>
                    <a:pt x="2715" y="8222"/>
                  </a:lnTo>
                  <a:cubicBezTo>
                    <a:pt x="2763" y="8282"/>
                    <a:pt x="2775" y="8353"/>
                    <a:pt x="2775" y="8413"/>
                  </a:cubicBezTo>
                  <a:lnTo>
                    <a:pt x="2775" y="8770"/>
                  </a:lnTo>
                  <a:cubicBezTo>
                    <a:pt x="2775" y="8948"/>
                    <a:pt x="2929" y="9103"/>
                    <a:pt x="3108" y="9103"/>
                  </a:cubicBezTo>
                  <a:lnTo>
                    <a:pt x="4144" y="9103"/>
                  </a:lnTo>
                  <a:cubicBezTo>
                    <a:pt x="4323" y="9103"/>
                    <a:pt x="4477" y="8948"/>
                    <a:pt x="4477" y="8770"/>
                  </a:cubicBezTo>
                  <a:lnTo>
                    <a:pt x="4477" y="8413"/>
                  </a:lnTo>
                  <a:cubicBezTo>
                    <a:pt x="4477" y="8341"/>
                    <a:pt x="4489" y="8282"/>
                    <a:pt x="4537" y="8222"/>
                  </a:cubicBezTo>
                  <a:lnTo>
                    <a:pt x="4704" y="7972"/>
                  </a:lnTo>
                  <a:cubicBezTo>
                    <a:pt x="4775" y="7853"/>
                    <a:pt x="4823" y="7734"/>
                    <a:pt x="4823" y="7591"/>
                  </a:cubicBezTo>
                  <a:lnTo>
                    <a:pt x="4823" y="7151"/>
                  </a:lnTo>
                  <a:cubicBezTo>
                    <a:pt x="4823" y="7079"/>
                    <a:pt x="4858" y="6996"/>
                    <a:pt x="4942" y="6984"/>
                  </a:cubicBezTo>
                  <a:cubicBezTo>
                    <a:pt x="5608" y="6722"/>
                    <a:pt x="6168" y="6270"/>
                    <a:pt x="6585" y="5674"/>
                  </a:cubicBezTo>
                  <a:cubicBezTo>
                    <a:pt x="7001" y="5067"/>
                    <a:pt x="7228" y="4353"/>
                    <a:pt x="7228" y="3626"/>
                  </a:cubicBezTo>
                  <a:cubicBezTo>
                    <a:pt x="7240" y="2614"/>
                    <a:pt x="6835" y="1686"/>
                    <a:pt x="6108" y="995"/>
                  </a:cubicBezTo>
                  <a:cubicBezTo>
                    <a:pt x="5434" y="354"/>
                    <a:pt x="4566" y="0"/>
                    <a:pt x="364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6" name="Google Shape;9831;p62">
              <a:extLst>
                <a:ext uri="{FF2B5EF4-FFF2-40B4-BE49-F238E27FC236}">
                  <a16:creationId xmlns:a16="http://schemas.microsoft.com/office/drawing/2014/main" id="{79311644-4CB9-AF46-F07C-65C410D7B086}"/>
                </a:ext>
              </a:extLst>
            </p:cNvPr>
            <p:cNvSpPr/>
            <p:nvPr/>
          </p:nvSpPr>
          <p:spPr>
            <a:xfrm>
              <a:off x="4886264" y="3536706"/>
              <a:ext cx="48919" cy="10662"/>
            </a:xfrm>
            <a:custGeom>
              <a:avLst/>
              <a:gdLst/>
              <a:ahLst/>
              <a:cxnLst/>
              <a:rect l="l" t="t" r="r" b="b"/>
              <a:pathLst>
                <a:path w="1537" h="335" extrusionOk="0">
                  <a:moveTo>
                    <a:pt x="167" y="1"/>
                  </a:moveTo>
                  <a:cubicBezTo>
                    <a:pt x="72" y="1"/>
                    <a:pt x="0" y="72"/>
                    <a:pt x="0" y="167"/>
                  </a:cubicBezTo>
                  <a:cubicBezTo>
                    <a:pt x="0" y="251"/>
                    <a:pt x="72" y="334"/>
                    <a:pt x="167" y="334"/>
                  </a:cubicBezTo>
                  <a:lnTo>
                    <a:pt x="1370" y="334"/>
                  </a:lnTo>
                  <a:cubicBezTo>
                    <a:pt x="1465" y="334"/>
                    <a:pt x="1536" y="251"/>
                    <a:pt x="1536" y="167"/>
                  </a:cubicBezTo>
                  <a:cubicBezTo>
                    <a:pt x="1536" y="60"/>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7" name="Google Shape;9832;p62">
              <a:extLst>
                <a:ext uri="{FF2B5EF4-FFF2-40B4-BE49-F238E27FC236}">
                  <a16:creationId xmlns:a16="http://schemas.microsoft.com/office/drawing/2014/main" id="{6D633823-5C7E-2C50-BD08-2463F932ED2F}"/>
                </a:ext>
              </a:extLst>
            </p:cNvPr>
            <p:cNvSpPr/>
            <p:nvPr/>
          </p:nvSpPr>
          <p:spPr>
            <a:xfrm>
              <a:off x="5187894" y="3536706"/>
              <a:ext cx="48919" cy="10662"/>
            </a:xfrm>
            <a:custGeom>
              <a:avLst/>
              <a:gdLst/>
              <a:ahLst/>
              <a:cxnLst/>
              <a:rect l="l" t="t" r="r" b="b"/>
              <a:pathLst>
                <a:path w="1537" h="335" extrusionOk="0">
                  <a:moveTo>
                    <a:pt x="167" y="1"/>
                  </a:moveTo>
                  <a:cubicBezTo>
                    <a:pt x="84" y="1"/>
                    <a:pt x="1" y="72"/>
                    <a:pt x="1" y="167"/>
                  </a:cubicBezTo>
                  <a:cubicBezTo>
                    <a:pt x="1" y="251"/>
                    <a:pt x="84" y="334"/>
                    <a:pt x="167" y="334"/>
                  </a:cubicBezTo>
                  <a:lnTo>
                    <a:pt x="1370" y="334"/>
                  </a:lnTo>
                  <a:cubicBezTo>
                    <a:pt x="1465" y="334"/>
                    <a:pt x="1537" y="251"/>
                    <a:pt x="1537" y="167"/>
                  </a:cubicBezTo>
                  <a:cubicBezTo>
                    <a:pt x="1537" y="60"/>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Google Shape;9833;p62">
              <a:extLst>
                <a:ext uri="{FF2B5EF4-FFF2-40B4-BE49-F238E27FC236}">
                  <a16:creationId xmlns:a16="http://schemas.microsoft.com/office/drawing/2014/main" id="{C15B0A35-0B17-C058-0882-6072E169A5A7}"/>
                </a:ext>
              </a:extLst>
            </p:cNvPr>
            <p:cNvSpPr/>
            <p:nvPr/>
          </p:nvSpPr>
          <p:spPr>
            <a:xfrm>
              <a:off x="5056414" y="3366174"/>
              <a:ext cx="10248" cy="48919"/>
            </a:xfrm>
            <a:custGeom>
              <a:avLst/>
              <a:gdLst/>
              <a:ahLst/>
              <a:cxnLst/>
              <a:rect l="l" t="t" r="r" b="b"/>
              <a:pathLst>
                <a:path w="322" h="1537" extrusionOk="0">
                  <a:moveTo>
                    <a:pt x="167" y="1"/>
                  </a:moveTo>
                  <a:cubicBezTo>
                    <a:pt x="72" y="1"/>
                    <a:pt x="0" y="72"/>
                    <a:pt x="0" y="168"/>
                  </a:cubicBezTo>
                  <a:lnTo>
                    <a:pt x="0" y="1370"/>
                  </a:lnTo>
                  <a:cubicBezTo>
                    <a:pt x="0" y="1465"/>
                    <a:pt x="72" y="1537"/>
                    <a:pt x="167" y="1537"/>
                  </a:cubicBezTo>
                  <a:cubicBezTo>
                    <a:pt x="250" y="1537"/>
                    <a:pt x="322" y="1465"/>
                    <a:pt x="322" y="1370"/>
                  </a:cubicBezTo>
                  <a:lnTo>
                    <a:pt x="322" y="168"/>
                  </a:lnTo>
                  <a:cubicBezTo>
                    <a:pt x="322" y="72"/>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9834;p62">
              <a:extLst>
                <a:ext uri="{FF2B5EF4-FFF2-40B4-BE49-F238E27FC236}">
                  <a16:creationId xmlns:a16="http://schemas.microsoft.com/office/drawing/2014/main" id="{AF0A6938-1C78-2EBF-FE26-57F057082119}"/>
                </a:ext>
              </a:extLst>
            </p:cNvPr>
            <p:cNvSpPr/>
            <p:nvPr/>
          </p:nvSpPr>
          <p:spPr>
            <a:xfrm>
              <a:off x="4978723" y="3650744"/>
              <a:ext cx="22757" cy="29249"/>
            </a:xfrm>
            <a:custGeom>
              <a:avLst/>
              <a:gdLst/>
              <a:ahLst/>
              <a:cxnLst/>
              <a:rect l="l" t="t" r="r" b="b"/>
              <a:pathLst>
                <a:path w="715" h="919" extrusionOk="0">
                  <a:moveTo>
                    <a:pt x="525" y="1"/>
                  </a:moveTo>
                  <a:cubicBezTo>
                    <a:pt x="470" y="1"/>
                    <a:pt x="413" y="30"/>
                    <a:pt x="381" y="85"/>
                  </a:cubicBezTo>
                  <a:lnTo>
                    <a:pt x="48" y="680"/>
                  </a:lnTo>
                  <a:cubicBezTo>
                    <a:pt x="0" y="752"/>
                    <a:pt x="24" y="859"/>
                    <a:pt x="108" y="894"/>
                  </a:cubicBezTo>
                  <a:cubicBezTo>
                    <a:pt x="131" y="918"/>
                    <a:pt x="167" y="918"/>
                    <a:pt x="179" y="918"/>
                  </a:cubicBezTo>
                  <a:cubicBezTo>
                    <a:pt x="239" y="918"/>
                    <a:pt x="286" y="883"/>
                    <a:pt x="310" y="835"/>
                  </a:cubicBezTo>
                  <a:lnTo>
                    <a:pt x="655" y="240"/>
                  </a:lnTo>
                  <a:cubicBezTo>
                    <a:pt x="715" y="156"/>
                    <a:pt x="703" y="61"/>
                    <a:pt x="608" y="25"/>
                  </a:cubicBezTo>
                  <a:cubicBezTo>
                    <a:pt x="583" y="9"/>
                    <a:pt x="554" y="1"/>
                    <a:pt x="525"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9835;p62">
              <a:extLst>
                <a:ext uri="{FF2B5EF4-FFF2-40B4-BE49-F238E27FC236}">
                  <a16:creationId xmlns:a16="http://schemas.microsoft.com/office/drawing/2014/main" id="{7E2D0C2A-312C-FC1C-E8D1-759663931EDC}"/>
                </a:ext>
              </a:extLst>
            </p:cNvPr>
            <p:cNvSpPr/>
            <p:nvPr/>
          </p:nvSpPr>
          <p:spPr>
            <a:xfrm>
              <a:off x="5121597" y="3403380"/>
              <a:ext cx="22757" cy="29154"/>
            </a:xfrm>
            <a:custGeom>
              <a:avLst/>
              <a:gdLst/>
              <a:ahLst/>
              <a:cxnLst/>
              <a:rect l="l" t="t" r="r" b="b"/>
              <a:pathLst>
                <a:path w="715" h="916" extrusionOk="0">
                  <a:moveTo>
                    <a:pt x="537" y="1"/>
                  </a:moveTo>
                  <a:cubicBezTo>
                    <a:pt x="476" y="1"/>
                    <a:pt x="418" y="33"/>
                    <a:pt x="393" y="82"/>
                  </a:cubicBezTo>
                  <a:lnTo>
                    <a:pt x="48" y="677"/>
                  </a:lnTo>
                  <a:cubicBezTo>
                    <a:pt x="0" y="749"/>
                    <a:pt x="36" y="856"/>
                    <a:pt x="107" y="904"/>
                  </a:cubicBezTo>
                  <a:cubicBezTo>
                    <a:pt x="143" y="915"/>
                    <a:pt x="167" y="915"/>
                    <a:pt x="179" y="915"/>
                  </a:cubicBezTo>
                  <a:cubicBezTo>
                    <a:pt x="238" y="915"/>
                    <a:pt x="286" y="880"/>
                    <a:pt x="322" y="844"/>
                  </a:cubicBezTo>
                  <a:lnTo>
                    <a:pt x="655" y="249"/>
                  </a:lnTo>
                  <a:cubicBezTo>
                    <a:pt x="715" y="165"/>
                    <a:pt x="691" y="70"/>
                    <a:pt x="619" y="22"/>
                  </a:cubicBezTo>
                  <a:cubicBezTo>
                    <a:pt x="593" y="8"/>
                    <a:pt x="565" y="1"/>
                    <a:pt x="53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9836;p62">
              <a:extLst>
                <a:ext uri="{FF2B5EF4-FFF2-40B4-BE49-F238E27FC236}">
                  <a16:creationId xmlns:a16="http://schemas.microsoft.com/office/drawing/2014/main" id="{E76C3283-50D2-658B-CABC-0C98E6603431}"/>
                </a:ext>
              </a:extLst>
            </p:cNvPr>
            <p:cNvSpPr/>
            <p:nvPr/>
          </p:nvSpPr>
          <p:spPr>
            <a:xfrm>
              <a:off x="4922643" y="3459842"/>
              <a:ext cx="31095" cy="21197"/>
            </a:xfrm>
            <a:custGeom>
              <a:avLst/>
              <a:gdLst/>
              <a:ahLst/>
              <a:cxnLst/>
              <a:rect l="l" t="t" r="r" b="b"/>
              <a:pathLst>
                <a:path w="977" h="666" extrusionOk="0">
                  <a:moveTo>
                    <a:pt x="199" y="1"/>
                  </a:moveTo>
                  <a:cubicBezTo>
                    <a:pt x="141" y="1"/>
                    <a:pt x="81" y="33"/>
                    <a:pt x="48" y="82"/>
                  </a:cubicBezTo>
                  <a:cubicBezTo>
                    <a:pt x="0" y="153"/>
                    <a:pt x="36" y="261"/>
                    <a:pt x="108" y="308"/>
                  </a:cubicBezTo>
                  <a:lnTo>
                    <a:pt x="703" y="642"/>
                  </a:lnTo>
                  <a:cubicBezTo>
                    <a:pt x="739" y="665"/>
                    <a:pt x="762" y="665"/>
                    <a:pt x="774" y="665"/>
                  </a:cubicBezTo>
                  <a:cubicBezTo>
                    <a:pt x="834" y="665"/>
                    <a:pt x="881" y="630"/>
                    <a:pt x="917" y="582"/>
                  </a:cubicBezTo>
                  <a:cubicBezTo>
                    <a:pt x="977" y="511"/>
                    <a:pt x="941" y="404"/>
                    <a:pt x="870" y="368"/>
                  </a:cubicBezTo>
                  <a:lnTo>
                    <a:pt x="274" y="23"/>
                  </a:lnTo>
                  <a:cubicBezTo>
                    <a:pt x="252" y="8"/>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9837;p62">
              <a:extLst>
                <a:ext uri="{FF2B5EF4-FFF2-40B4-BE49-F238E27FC236}">
                  <a16:creationId xmlns:a16="http://schemas.microsoft.com/office/drawing/2014/main" id="{3C964060-8B7F-02C1-6926-BA3A80326A38}"/>
                </a:ext>
              </a:extLst>
            </p:cNvPr>
            <p:cNvSpPr/>
            <p:nvPr/>
          </p:nvSpPr>
          <p:spPr>
            <a:xfrm>
              <a:off x="5169720" y="3602334"/>
              <a:ext cx="30714" cy="21197"/>
            </a:xfrm>
            <a:custGeom>
              <a:avLst/>
              <a:gdLst/>
              <a:ahLst/>
              <a:cxnLst/>
              <a:rect l="l" t="t" r="r" b="b"/>
              <a:pathLst>
                <a:path w="965" h="666" extrusionOk="0">
                  <a:moveTo>
                    <a:pt x="187" y="1"/>
                  </a:moveTo>
                  <a:cubicBezTo>
                    <a:pt x="129" y="1"/>
                    <a:pt x="69" y="33"/>
                    <a:pt x="36" y="82"/>
                  </a:cubicBezTo>
                  <a:cubicBezTo>
                    <a:pt x="0" y="153"/>
                    <a:pt x="24" y="260"/>
                    <a:pt x="95" y="308"/>
                  </a:cubicBezTo>
                  <a:lnTo>
                    <a:pt x="691" y="653"/>
                  </a:lnTo>
                  <a:cubicBezTo>
                    <a:pt x="727" y="665"/>
                    <a:pt x="750" y="665"/>
                    <a:pt x="774" y="665"/>
                  </a:cubicBezTo>
                  <a:cubicBezTo>
                    <a:pt x="834" y="665"/>
                    <a:pt x="869" y="629"/>
                    <a:pt x="905" y="594"/>
                  </a:cubicBezTo>
                  <a:cubicBezTo>
                    <a:pt x="965" y="510"/>
                    <a:pt x="953" y="415"/>
                    <a:pt x="857" y="368"/>
                  </a:cubicBezTo>
                  <a:lnTo>
                    <a:pt x="262" y="22"/>
                  </a:lnTo>
                  <a:cubicBezTo>
                    <a:pt x="240" y="7"/>
                    <a:pt x="214" y="1"/>
                    <a:pt x="18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3" name="Google Shape;9838;p62">
              <a:extLst>
                <a:ext uri="{FF2B5EF4-FFF2-40B4-BE49-F238E27FC236}">
                  <a16:creationId xmlns:a16="http://schemas.microsoft.com/office/drawing/2014/main" id="{54A7F394-C583-A7AA-248E-C82AC4C6276A}"/>
                </a:ext>
              </a:extLst>
            </p:cNvPr>
            <p:cNvSpPr/>
            <p:nvPr/>
          </p:nvSpPr>
          <p:spPr>
            <a:xfrm>
              <a:off x="5121597" y="3650744"/>
              <a:ext cx="22757" cy="29249"/>
            </a:xfrm>
            <a:custGeom>
              <a:avLst/>
              <a:gdLst/>
              <a:ahLst/>
              <a:cxnLst/>
              <a:rect l="l" t="t" r="r" b="b"/>
              <a:pathLst>
                <a:path w="715" h="919" extrusionOk="0">
                  <a:moveTo>
                    <a:pt x="190" y="1"/>
                  </a:moveTo>
                  <a:cubicBezTo>
                    <a:pt x="161" y="1"/>
                    <a:pt x="132" y="9"/>
                    <a:pt x="107" y="25"/>
                  </a:cubicBezTo>
                  <a:cubicBezTo>
                    <a:pt x="36" y="61"/>
                    <a:pt x="0" y="168"/>
                    <a:pt x="48" y="240"/>
                  </a:cubicBezTo>
                  <a:lnTo>
                    <a:pt x="393" y="835"/>
                  </a:lnTo>
                  <a:cubicBezTo>
                    <a:pt x="417" y="883"/>
                    <a:pt x="476" y="918"/>
                    <a:pt x="524" y="918"/>
                  </a:cubicBezTo>
                  <a:cubicBezTo>
                    <a:pt x="560" y="918"/>
                    <a:pt x="584" y="918"/>
                    <a:pt x="595" y="894"/>
                  </a:cubicBezTo>
                  <a:cubicBezTo>
                    <a:pt x="691" y="859"/>
                    <a:pt x="715" y="752"/>
                    <a:pt x="679" y="680"/>
                  </a:cubicBezTo>
                  <a:lnTo>
                    <a:pt x="334" y="85"/>
                  </a:lnTo>
                  <a:cubicBezTo>
                    <a:pt x="302" y="30"/>
                    <a:pt x="245" y="1"/>
                    <a:pt x="190"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4" name="Google Shape;9839;p62">
              <a:extLst>
                <a:ext uri="{FF2B5EF4-FFF2-40B4-BE49-F238E27FC236}">
                  <a16:creationId xmlns:a16="http://schemas.microsoft.com/office/drawing/2014/main" id="{708B8E2C-7ED6-F94D-7A8A-11671CEE90A0}"/>
                </a:ext>
              </a:extLst>
            </p:cNvPr>
            <p:cNvSpPr/>
            <p:nvPr/>
          </p:nvSpPr>
          <p:spPr>
            <a:xfrm>
              <a:off x="4978723" y="3403380"/>
              <a:ext cx="22757" cy="29154"/>
            </a:xfrm>
            <a:custGeom>
              <a:avLst/>
              <a:gdLst/>
              <a:ahLst/>
              <a:cxnLst/>
              <a:rect l="l" t="t" r="r" b="b"/>
              <a:pathLst>
                <a:path w="715" h="916" extrusionOk="0">
                  <a:moveTo>
                    <a:pt x="182" y="1"/>
                  </a:moveTo>
                  <a:cubicBezTo>
                    <a:pt x="156" y="1"/>
                    <a:pt x="130" y="8"/>
                    <a:pt x="108" y="22"/>
                  </a:cubicBezTo>
                  <a:cubicBezTo>
                    <a:pt x="24" y="70"/>
                    <a:pt x="0" y="177"/>
                    <a:pt x="48" y="249"/>
                  </a:cubicBezTo>
                  <a:lnTo>
                    <a:pt x="381" y="844"/>
                  </a:lnTo>
                  <a:cubicBezTo>
                    <a:pt x="417" y="892"/>
                    <a:pt x="477" y="915"/>
                    <a:pt x="524" y="915"/>
                  </a:cubicBezTo>
                  <a:cubicBezTo>
                    <a:pt x="548" y="915"/>
                    <a:pt x="584" y="915"/>
                    <a:pt x="596" y="904"/>
                  </a:cubicBezTo>
                  <a:cubicBezTo>
                    <a:pt x="703" y="856"/>
                    <a:pt x="715" y="749"/>
                    <a:pt x="667" y="677"/>
                  </a:cubicBezTo>
                  <a:lnTo>
                    <a:pt x="322" y="82"/>
                  </a:lnTo>
                  <a:cubicBezTo>
                    <a:pt x="297" y="33"/>
                    <a:pt x="239" y="1"/>
                    <a:pt x="182"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Google Shape;9840;p62">
              <a:extLst>
                <a:ext uri="{FF2B5EF4-FFF2-40B4-BE49-F238E27FC236}">
                  <a16:creationId xmlns:a16="http://schemas.microsoft.com/office/drawing/2014/main" id="{1556948B-A63C-66F0-06DE-D8A23CD96B5C}"/>
                </a:ext>
              </a:extLst>
            </p:cNvPr>
            <p:cNvSpPr/>
            <p:nvPr/>
          </p:nvSpPr>
          <p:spPr>
            <a:xfrm>
              <a:off x="5169720" y="3459842"/>
              <a:ext cx="30714" cy="21197"/>
            </a:xfrm>
            <a:custGeom>
              <a:avLst/>
              <a:gdLst/>
              <a:ahLst/>
              <a:cxnLst/>
              <a:rect l="l" t="t" r="r" b="b"/>
              <a:pathLst>
                <a:path w="965" h="666" extrusionOk="0">
                  <a:moveTo>
                    <a:pt x="771" y="1"/>
                  </a:moveTo>
                  <a:cubicBezTo>
                    <a:pt x="744" y="1"/>
                    <a:pt x="717" y="8"/>
                    <a:pt x="691" y="23"/>
                  </a:cubicBezTo>
                  <a:lnTo>
                    <a:pt x="95" y="368"/>
                  </a:lnTo>
                  <a:cubicBezTo>
                    <a:pt x="24" y="404"/>
                    <a:pt x="0" y="511"/>
                    <a:pt x="36" y="582"/>
                  </a:cubicBezTo>
                  <a:cubicBezTo>
                    <a:pt x="72" y="630"/>
                    <a:pt x="131" y="665"/>
                    <a:pt x="179" y="665"/>
                  </a:cubicBezTo>
                  <a:cubicBezTo>
                    <a:pt x="203" y="665"/>
                    <a:pt x="238" y="665"/>
                    <a:pt x="250" y="642"/>
                  </a:cubicBezTo>
                  <a:lnTo>
                    <a:pt x="846" y="308"/>
                  </a:lnTo>
                  <a:cubicBezTo>
                    <a:pt x="953" y="261"/>
                    <a:pt x="965" y="153"/>
                    <a:pt x="917" y="82"/>
                  </a:cubicBezTo>
                  <a:cubicBezTo>
                    <a:pt x="884" y="33"/>
                    <a:pt x="829" y="1"/>
                    <a:pt x="771"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6" name="Google Shape;9841;p62">
              <a:extLst>
                <a:ext uri="{FF2B5EF4-FFF2-40B4-BE49-F238E27FC236}">
                  <a16:creationId xmlns:a16="http://schemas.microsoft.com/office/drawing/2014/main" id="{994D755D-C092-70E3-9F49-D83EFA85D510}"/>
                </a:ext>
              </a:extLst>
            </p:cNvPr>
            <p:cNvSpPr/>
            <p:nvPr/>
          </p:nvSpPr>
          <p:spPr>
            <a:xfrm>
              <a:off x="4922643" y="3602334"/>
              <a:ext cx="31095" cy="21197"/>
            </a:xfrm>
            <a:custGeom>
              <a:avLst/>
              <a:gdLst/>
              <a:ahLst/>
              <a:cxnLst/>
              <a:rect l="l" t="t" r="r" b="b"/>
              <a:pathLst>
                <a:path w="977" h="666" extrusionOk="0">
                  <a:moveTo>
                    <a:pt x="778" y="1"/>
                  </a:moveTo>
                  <a:cubicBezTo>
                    <a:pt x="751" y="1"/>
                    <a:pt x="725" y="7"/>
                    <a:pt x="703" y="22"/>
                  </a:cubicBezTo>
                  <a:lnTo>
                    <a:pt x="108" y="368"/>
                  </a:lnTo>
                  <a:cubicBezTo>
                    <a:pt x="36" y="415"/>
                    <a:pt x="0" y="510"/>
                    <a:pt x="48" y="594"/>
                  </a:cubicBezTo>
                  <a:cubicBezTo>
                    <a:pt x="84" y="629"/>
                    <a:pt x="131" y="665"/>
                    <a:pt x="179" y="665"/>
                  </a:cubicBezTo>
                  <a:cubicBezTo>
                    <a:pt x="215" y="665"/>
                    <a:pt x="238" y="665"/>
                    <a:pt x="262" y="653"/>
                  </a:cubicBezTo>
                  <a:lnTo>
                    <a:pt x="858" y="308"/>
                  </a:lnTo>
                  <a:cubicBezTo>
                    <a:pt x="941" y="260"/>
                    <a:pt x="977" y="153"/>
                    <a:pt x="929" y="82"/>
                  </a:cubicBezTo>
                  <a:cubicBezTo>
                    <a:pt x="896" y="33"/>
                    <a:pt x="836" y="1"/>
                    <a:pt x="77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7" name="Google Shape;9842;p62">
              <a:extLst>
                <a:ext uri="{FF2B5EF4-FFF2-40B4-BE49-F238E27FC236}">
                  <a16:creationId xmlns:a16="http://schemas.microsoft.com/office/drawing/2014/main" id="{7D673C1A-72D9-B800-1705-09CAC4AEB4AE}"/>
                </a:ext>
              </a:extLst>
            </p:cNvPr>
            <p:cNvSpPr/>
            <p:nvPr/>
          </p:nvSpPr>
          <p:spPr>
            <a:xfrm>
              <a:off x="5077993" y="3451758"/>
              <a:ext cx="70912" cy="62637"/>
            </a:xfrm>
            <a:custGeom>
              <a:avLst/>
              <a:gdLst/>
              <a:ahLst/>
              <a:cxnLst/>
              <a:rect l="l" t="t" r="r" b="b"/>
              <a:pathLst>
                <a:path w="2228" h="1968" extrusionOk="0">
                  <a:moveTo>
                    <a:pt x="186" y="1"/>
                  </a:moveTo>
                  <a:cubicBezTo>
                    <a:pt x="104" y="1"/>
                    <a:pt x="35" y="47"/>
                    <a:pt x="25" y="122"/>
                  </a:cubicBezTo>
                  <a:cubicBezTo>
                    <a:pt x="1" y="217"/>
                    <a:pt x="49" y="300"/>
                    <a:pt x="144" y="312"/>
                  </a:cubicBezTo>
                  <a:cubicBezTo>
                    <a:pt x="930" y="527"/>
                    <a:pt x="1584" y="1098"/>
                    <a:pt x="1894" y="1860"/>
                  </a:cubicBezTo>
                  <a:cubicBezTo>
                    <a:pt x="1930" y="1920"/>
                    <a:pt x="1989" y="1967"/>
                    <a:pt x="2049" y="1967"/>
                  </a:cubicBezTo>
                  <a:cubicBezTo>
                    <a:pt x="2061" y="1967"/>
                    <a:pt x="2085" y="1967"/>
                    <a:pt x="2108" y="1955"/>
                  </a:cubicBezTo>
                  <a:cubicBezTo>
                    <a:pt x="2192" y="1908"/>
                    <a:pt x="2227" y="1812"/>
                    <a:pt x="2192" y="1729"/>
                  </a:cubicBezTo>
                  <a:cubicBezTo>
                    <a:pt x="1846" y="884"/>
                    <a:pt x="1108" y="229"/>
                    <a:pt x="215" y="3"/>
                  </a:cubicBezTo>
                  <a:cubicBezTo>
                    <a:pt x="206" y="1"/>
                    <a:pt x="196" y="1"/>
                    <a:pt x="186"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571178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5" name="Title 4">
            <a:extLst>
              <a:ext uri="{FF2B5EF4-FFF2-40B4-BE49-F238E27FC236}">
                <a16:creationId xmlns:a16="http://schemas.microsoft.com/office/drawing/2014/main" id="{BF995FB4-1D03-D8EC-094E-627816C38C58}"/>
              </a:ext>
            </a:extLst>
          </p:cNvPr>
          <p:cNvSpPr>
            <a:spLocks noGrp="1"/>
          </p:cNvSpPr>
          <p:nvPr>
            <p:ph type="title"/>
          </p:nvPr>
        </p:nvSpPr>
        <p:spPr>
          <a:xfrm>
            <a:off x="419112" y="227717"/>
            <a:ext cx="7704000" cy="572700"/>
          </a:xfrm>
        </p:spPr>
        <p:txBody>
          <a:bodyPr/>
          <a:lstStyle/>
          <a:p>
            <a:r>
              <a:rPr lang="en-US" dirty="0"/>
              <a:t>PROBLEM  STATEMENT</a:t>
            </a:r>
            <a:endParaRPr lang="en-IN" dirty="0"/>
          </a:p>
        </p:txBody>
      </p:sp>
      <p:grpSp>
        <p:nvGrpSpPr>
          <p:cNvPr id="9" name="Google Shape;8531;p60">
            <a:extLst>
              <a:ext uri="{FF2B5EF4-FFF2-40B4-BE49-F238E27FC236}">
                <a16:creationId xmlns:a16="http://schemas.microsoft.com/office/drawing/2014/main" id="{2B2E9B67-D49D-9A9A-9A5C-1A9A51FB0E3A}"/>
              </a:ext>
            </a:extLst>
          </p:cNvPr>
          <p:cNvGrpSpPr/>
          <p:nvPr/>
        </p:nvGrpSpPr>
        <p:grpSpPr>
          <a:xfrm>
            <a:off x="8291096" y="405684"/>
            <a:ext cx="286233" cy="241917"/>
            <a:chOff x="7441465" y="2302860"/>
            <a:chExt cx="342192" cy="327140"/>
          </a:xfrm>
        </p:grpSpPr>
        <p:sp>
          <p:nvSpPr>
            <p:cNvPr id="10" name="Google Shape;8532;p60">
              <a:extLst>
                <a:ext uri="{FF2B5EF4-FFF2-40B4-BE49-F238E27FC236}">
                  <a16:creationId xmlns:a16="http://schemas.microsoft.com/office/drawing/2014/main" id="{F1C05D51-DECF-24E3-963D-22EFE5317D97}"/>
                </a:ext>
              </a:extLst>
            </p:cNvPr>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8533;p60">
              <a:extLst>
                <a:ext uri="{FF2B5EF4-FFF2-40B4-BE49-F238E27FC236}">
                  <a16:creationId xmlns:a16="http://schemas.microsoft.com/office/drawing/2014/main" id="{C6E9BEDC-AE16-EFFD-B968-3AE41B9A2C1A}"/>
                </a:ext>
              </a:extLst>
            </p:cNvPr>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3" name="TextBox 12">
            <a:extLst>
              <a:ext uri="{FF2B5EF4-FFF2-40B4-BE49-F238E27FC236}">
                <a16:creationId xmlns:a16="http://schemas.microsoft.com/office/drawing/2014/main" id="{521DFF09-7975-E478-A2D2-4AF363A7CCF5}"/>
              </a:ext>
            </a:extLst>
          </p:cNvPr>
          <p:cNvSpPr txBox="1"/>
          <p:nvPr/>
        </p:nvSpPr>
        <p:spPr>
          <a:xfrm>
            <a:off x="3339091" y="1424922"/>
            <a:ext cx="6074624" cy="3600986"/>
          </a:xfrm>
          <a:prstGeom prst="rect">
            <a:avLst/>
          </a:prstGeom>
          <a:noFill/>
        </p:spPr>
        <p:txBody>
          <a:bodyPr wrap="square">
            <a:spAutoFit/>
          </a:bodyPr>
          <a:lstStyle/>
          <a:p>
            <a:pPr>
              <a:lnSpc>
                <a:spcPct val="150000"/>
              </a:lnSpc>
            </a:pPr>
            <a:r>
              <a:rPr lang="en-US" sz="1200" b="1" dirty="0">
                <a:latin typeface="DM Sans" pitchFamily="2" charset="0"/>
              </a:rPr>
              <a:t>Pizza Hut, being a leading player in the fast-food industry, handles large volumes of customer transactions daily. However, identifying the key factors that drive sales, customer preferences, and overall business performance remains a challenge. The company needs a data-driven analysis to:</a:t>
            </a:r>
          </a:p>
          <a:p>
            <a:endParaRPr lang="en-US" sz="1200" b="1" dirty="0">
              <a:latin typeface="DM Sans" pitchFamily="2" charset="0"/>
            </a:endParaRPr>
          </a:p>
          <a:p>
            <a:r>
              <a:rPr lang="en-US" sz="1200" b="1" dirty="0">
                <a:latin typeface="DM Sans" pitchFamily="2" charset="0"/>
              </a:rPr>
              <a:t>         Identify top-performing                          Analyze sales trends across time,</a:t>
            </a:r>
          </a:p>
          <a:p>
            <a:r>
              <a:rPr lang="en-US" sz="1200" b="1" dirty="0">
                <a:latin typeface="DM Sans" pitchFamily="2" charset="0"/>
              </a:rPr>
              <a:t>          -underperforming products                   location and categories</a:t>
            </a:r>
            <a:r>
              <a:rPr lang="en-US" sz="1200" dirty="0"/>
              <a:t> </a:t>
            </a:r>
          </a:p>
          <a:p>
            <a:endParaRPr lang="en-US" sz="1200" b="1" dirty="0">
              <a:latin typeface="DM Sans" pitchFamily="2" charset="0"/>
            </a:endParaRPr>
          </a:p>
          <a:p>
            <a:endParaRPr lang="en-US" sz="1200" b="1" dirty="0">
              <a:latin typeface="DM Sans" pitchFamily="2" charset="0"/>
            </a:endParaRPr>
          </a:p>
          <a:p>
            <a:endParaRPr lang="en-US" sz="1200" b="1" dirty="0">
              <a:latin typeface="DM Sans" pitchFamily="2" charset="0"/>
            </a:endParaRPr>
          </a:p>
          <a:p>
            <a:r>
              <a:rPr lang="en-US" sz="1200" b="1" dirty="0">
                <a:latin typeface="DM Sans" pitchFamily="2" charset="0"/>
              </a:rPr>
              <a:t>         Detect factors of customer                  Provide actionable to improve       satisfaction and purchases                           revenue and customer </a:t>
            </a:r>
            <a:r>
              <a:rPr lang="en-US" sz="1200" b="1" dirty="0" err="1">
                <a:latin typeface="DM Sans" pitchFamily="2" charset="0"/>
              </a:rPr>
              <a:t>behaviour</a:t>
            </a:r>
            <a:endParaRPr lang="en-US" sz="1200" b="1" dirty="0">
              <a:latin typeface="DM Sans" pitchFamily="2" charset="0"/>
            </a:endParaRPr>
          </a:p>
          <a:p>
            <a:endParaRPr lang="en-US" sz="1200" b="1" dirty="0">
              <a:latin typeface="DM Sans" pitchFamily="2" charset="0"/>
            </a:endParaRPr>
          </a:p>
          <a:p>
            <a:endParaRPr lang="en-US" sz="1200" b="1" dirty="0">
              <a:latin typeface="DM Sans" pitchFamily="2" charset="0"/>
            </a:endParaRPr>
          </a:p>
          <a:p>
            <a:endParaRPr lang="en-US" sz="1200" b="1" dirty="0">
              <a:latin typeface="DM Sans" pitchFamily="2" charset="0"/>
            </a:endParaRPr>
          </a:p>
          <a:p>
            <a:endParaRPr lang="en-US" sz="1200" b="1" dirty="0">
              <a:latin typeface="DM Sans" pitchFamily="2" charset="0"/>
            </a:endParaRPr>
          </a:p>
          <a:p>
            <a:r>
              <a:rPr lang="en-US" sz="1200" b="1" dirty="0">
                <a:latin typeface="DM Sans" pitchFamily="2" charset="0"/>
              </a:rPr>
              <a:t>         </a:t>
            </a:r>
          </a:p>
        </p:txBody>
      </p:sp>
      <p:pic>
        <p:nvPicPr>
          <p:cNvPr id="14" name="Google Shape;237;p32">
            <a:extLst>
              <a:ext uri="{FF2B5EF4-FFF2-40B4-BE49-F238E27FC236}">
                <a16:creationId xmlns:a16="http://schemas.microsoft.com/office/drawing/2014/main" id="{66389B96-F7FF-FD82-C54C-E436C3D2D257}"/>
              </a:ext>
            </a:extLst>
          </p:cNvPr>
          <p:cNvPicPr preferRelativeResize="0">
            <a:picLocks noGrp="1"/>
          </p:cNvPicPr>
          <p:nvPr>
            <p:ph type="pic" idx="2"/>
          </p:nvPr>
        </p:nvPicPr>
        <p:blipFill rotWithShape="1">
          <a:blip r:embed="rId3">
            <a:alphaModFix/>
          </a:blip>
          <a:srcRect t="8656" r="960" b="25362"/>
          <a:stretch/>
        </p:blipFill>
        <p:spPr>
          <a:xfrm>
            <a:off x="23421" y="1110869"/>
            <a:ext cx="3198065" cy="3230100"/>
          </a:xfrm>
          <a:prstGeom prst="ellipse">
            <a:avLst/>
          </a:prstGeom>
        </p:spPr>
      </p:pic>
      <p:grpSp>
        <p:nvGrpSpPr>
          <p:cNvPr id="18" name="Google Shape;12117;p66">
            <a:extLst>
              <a:ext uri="{FF2B5EF4-FFF2-40B4-BE49-F238E27FC236}">
                <a16:creationId xmlns:a16="http://schemas.microsoft.com/office/drawing/2014/main" id="{DC80FE0E-6A6E-1F84-94CF-4628C621212C}"/>
              </a:ext>
            </a:extLst>
          </p:cNvPr>
          <p:cNvGrpSpPr/>
          <p:nvPr/>
        </p:nvGrpSpPr>
        <p:grpSpPr>
          <a:xfrm>
            <a:off x="3312114" y="2768154"/>
            <a:ext cx="358150" cy="247992"/>
            <a:chOff x="4206763" y="2450951"/>
            <a:chExt cx="322151" cy="322374"/>
          </a:xfrm>
        </p:grpSpPr>
        <p:sp>
          <p:nvSpPr>
            <p:cNvPr id="19" name="Google Shape;12118;p66">
              <a:extLst>
                <a:ext uri="{FF2B5EF4-FFF2-40B4-BE49-F238E27FC236}">
                  <a16:creationId xmlns:a16="http://schemas.microsoft.com/office/drawing/2014/main" id="{E9B08B95-8988-F47F-F308-5B232F6FD427}"/>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Google Shape;12119;p66">
              <a:extLst>
                <a:ext uri="{FF2B5EF4-FFF2-40B4-BE49-F238E27FC236}">
                  <a16:creationId xmlns:a16="http://schemas.microsoft.com/office/drawing/2014/main" id="{F82D7338-97BF-2DBC-21F6-BDCAD173FA7D}"/>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grpSp>
      <p:grpSp>
        <p:nvGrpSpPr>
          <p:cNvPr id="27" name="Google Shape;9535;p62">
            <a:extLst>
              <a:ext uri="{FF2B5EF4-FFF2-40B4-BE49-F238E27FC236}">
                <a16:creationId xmlns:a16="http://schemas.microsoft.com/office/drawing/2014/main" id="{7EBC8F03-FCF4-E35E-D9BE-D3792EEB0F26}"/>
              </a:ext>
            </a:extLst>
          </p:cNvPr>
          <p:cNvGrpSpPr/>
          <p:nvPr/>
        </p:nvGrpSpPr>
        <p:grpSpPr>
          <a:xfrm>
            <a:off x="6018253" y="2756501"/>
            <a:ext cx="358150" cy="323016"/>
            <a:chOff x="854261" y="2908813"/>
            <a:chExt cx="377474" cy="335748"/>
          </a:xfrm>
        </p:grpSpPr>
        <p:sp>
          <p:nvSpPr>
            <p:cNvPr id="28" name="Google Shape;9536;p62">
              <a:extLst>
                <a:ext uri="{FF2B5EF4-FFF2-40B4-BE49-F238E27FC236}">
                  <a16:creationId xmlns:a16="http://schemas.microsoft.com/office/drawing/2014/main" id="{85B33C89-C590-E71B-207D-2EE250B85DE4}"/>
                </a:ext>
              </a:extLst>
            </p:cNvPr>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9" name="Google Shape;9537;p62">
              <a:extLst>
                <a:ext uri="{FF2B5EF4-FFF2-40B4-BE49-F238E27FC236}">
                  <a16:creationId xmlns:a16="http://schemas.microsoft.com/office/drawing/2014/main" id="{138403EE-1AE0-25CF-6B51-F5B73788EAD4}"/>
                </a:ext>
              </a:extLst>
            </p:cNvPr>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0" name="Google Shape;9538;p62">
              <a:extLst>
                <a:ext uri="{FF2B5EF4-FFF2-40B4-BE49-F238E27FC236}">
                  <a16:creationId xmlns:a16="http://schemas.microsoft.com/office/drawing/2014/main" id="{4027B9E0-2780-93E9-70A6-4B45889E5E7B}"/>
                </a:ext>
              </a:extLst>
            </p:cNvPr>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Google Shape;9539;p62">
              <a:extLst>
                <a:ext uri="{FF2B5EF4-FFF2-40B4-BE49-F238E27FC236}">
                  <a16:creationId xmlns:a16="http://schemas.microsoft.com/office/drawing/2014/main" id="{7824B277-0E67-39B5-EAD0-727EE0551E26}"/>
                </a:ext>
              </a:extLst>
            </p:cNvPr>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2" name="Google Shape;9540;p62">
              <a:extLst>
                <a:ext uri="{FF2B5EF4-FFF2-40B4-BE49-F238E27FC236}">
                  <a16:creationId xmlns:a16="http://schemas.microsoft.com/office/drawing/2014/main" id="{1ECCF7E3-A42F-E1B3-8369-71BEAFC773E4}"/>
                </a:ext>
              </a:extLst>
            </p:cNvPr>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4" name="Google Shape;8517;p60">
            <a:extLst>
              <a:ext uri="{FF2B5EF4-FFF2-40B4-BE49-F238E27FC236}">
                <a16:creationId xmlns:a16="http://schemas.microsoft.com/office/drawing/2014/main" id="{5A0B2DE2-9E0A-F89F-0A35-2DE6292B2603}"/>
              </a:ext>
            </a:extLst>
          </p:cNvPr>
          <p:cNvSpPr/>
          <p:nvPr/>
        </p:nvSpPr>
        <p:spPr>
          <a:xfrm>
            <a:off x="3384811" y="3499577"/>
            <a:ext cx="343394" cy="323031"/>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45" name="Google Shape;9998;p62">
            <a:extLst>
              <a:ext uri="{FF2B5EF4-FFF2-40B4-BE49-F238E27FC236}">
                <a16:creationId xmlns:a16="http://schemas.microsoft.com/office/drawing/2014/main" id="{76D46B22-EF73-2ED4-E425-BB686504795E}"/>
              </a:ext>
            </a:extLst>
          </p:cNvPr>
          <p:cNvGrpSpPr/>
          <p:nvPr/>
        </p:nvGrpSpPr>
        <p:grpSpPr>
          <a:xfrm>
            <a:off x="5975109" y="3642260"/>
            <a:ext cx="343395" cy="323031"/>
            <a:chOff x="850092" y="3352934"/>
            <a:chExt cx="369517" cy="375660"/>
          </a:xfrm>
        </p:grpSpPr>
        <p:sp>
          <p:nvSpPr>
            <p:cNvPr id="46" name="Google Shape;9999;p62">
              <a:extLst>
                <a:ext uri="{FF2B5EF4-FFF2-40B4-BE49-F238E27FC236}">
                  <a16:creationId xmlns:a16="http://schemas.microsoft.com/office/drawing/2014/main" id="{9708FBD4-F02F-C0D3-C834-938185497B4E}"/>
                </a:ext>
              </a:extLst>
            </p:cNvPr>
            <p:cNvSpPr/>
            <p:nvPr/>
          </p:nvSpPr>
          <p:spPr>
            <a:xfrm>
              <a:off x="969859" y="3475692"/>
              <a:ext cx="53088" cy="53088"/>
            </a:xfrm>
            <a:custGeom>
              <a:avLst/>
              <a:gdLst/>
              <a:ahLst/>
              <a:cxnLst/>
              <a:rect l="l" t="t" r="r" b="b"/>
              <a:pathLst>
                <a:path w="1668" h="1668" extrusionOk="0">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7" name="Google Shape;10000;p62">
              <a:extLst>
                <a:ext uri="{FF2B5EF4-FFF2-40B4-BE49-F238E27FC236}">
                  <a16:creationId xmlns:a16="http://schemas.microsoft.com/office/drawing/2014/main" id="{E45F69C1-792D-F7F0-FE96-AD3896561D67}"/>
                </a:ext>
              </a:extLst>
            </p:cNvPr>
            <p:cNvSpPr/>
            <p:nvPr/>
          </p:nvSpPr>
          <p:spPr>
            <a:xfrm>
              <a:off x="1046786" y="3552237"/>
              <a:ext cx="53088" cy="53088"/>
            </a:xfrm>
            <a:custGeom>
              <a:avLst/>
              <a:gdLst/>
              <a:ahLst/>
              <a:cxnLst/>
              <a:rect l="l" t="t" r="r" b="b"/>
              <a:pathLst>
                <a:path w="1668" h="1668" extrusionOk="0">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10001;p62">
              <a:extLst>
                <a:ext uri="{FF2B5EF4-FFF2-40B4-BE49-F238E27FC236}">
                  <a16:creationId xmlns:a16="http://schemas.microsoft.com/office/drawing/2014/main" id="{2BC6AA94-B338-7BDD-5B03-7B23273711AF}"/>
                </a:ext>
              </a:extLst>
            </p:cNvPr>
            <p:cNvSpPr/>
            <p:nvPr/>
          </p:nvSpPr>
          <p:spPr>
            <a:xfrm>
              <a:off x="984245" y="3485272"/>
              <a:ext cx="106527" cy="104999"/>
            </a:xfrm>
            <a:custGeom>
              <a:avLst/>
              <a:gdLst/>
              <a:ahLst/>
              <a:cxnLst/>
              <a:rect l="l" t="t" r="r" b="b"/>
              <a:pathLst>
                <a:path w="3347" h="3299" extrusionOk="0">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10002;p62">
              <a:extLst>
                <a:ext uri="{FF2B5EF4-FFF2-40B4-BE49-F238E27FC236}">
                  <a16:creationId xmlns:a16="http://schemas.microsoft.com/office/drawing/2014/main" id="{877375BF-E5A1-AFC3-F008-423DDB25B2F5}"/>
                </a:ext>
              </a:extLst>
            </p:cNvPr>
            <p:cNvSpPr/>
            <p:nvPr/>
          </p:nvSpPr>
          <p:spPr>
            <a:xfrm>
              <a:off x="922850" y="3428715"/>
              <a:ext cx="223620" cy="223620"/>
            </a:xfrm>
            <a:custGeom>
              <a:avLst/>
              <a:gdLst/>
              <a:ahLst/>
              <a:cxnLst/>
              <a:rect l="l" t="t" r="r" b="b"/>
              <a:pathLst>
                <a:path w="7026" h="7026" extrusionOk="0">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10003;p62">
              <a:extLst>
                <a:ext uri="{FF2B5EF4-FFF2-40B4-BE49-F238E27FC236}">
                  <a16:creationId xmlns:a16="http://schemas.microsoft.com/office/drawing/2014/main" id="{484D026D-F73F-3F16-77A0-41D92E89A214}"/>
                </a:ext>
              </a:extLst>
            </p:cNvPr>
            <p:cNvSpPr/>
            <p:nvPr/>
          </p:nvSpPr>
          <p:spPr>
            <a:xfrm>
              <a:off x="850092" y="3352934"/>
              <a:ext cx="369517" cy="375660"/>
            </a:xfrm>
            <a:custGeom>
              <a:avLst/>
              <a:gdLst/>
              <a:ahLst/>
              <a:cxnLst/>
              <a:rect l="l" t="t" r="r" b="b"/>
              <a:pathLst>
                <a:path w="11610" h="11803" extrusionOk="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B286-04CE-F41B-E449-2B74BF721825}"/>
              </a:ext>
            </a:extLst>
          </p:cNvPr>
          <p:cNvSpPr>
            <a:spLocks noGrp="1"/>
          </p:cNvSpPr>
          <p:nvPr>
            <p:ph type="title"/>
          </p:nvPr>
        </p:nvSpPr>
        <p:spPr>
          <a:xfrm>
            <a:off x="875441" y="122338"/>
            <a:ext cx="7704000" cy="572700"/>
          </a:xfrm>
        </p:spPr>
        <p:txBody>
          <a:bodyPr/>
          <a:lstStyle/>
          <a:p>
            <a:r>
              <a:rPr lang="en-US" dirty="0"/>
              <a:t>DATASET OVERVIEW</a:t>
            </a:r>
            <a:endParaRPr lang="en-IN" dirty="0"/>
          </a:p>
        </p:txBody>
      </p:sp>
      <p:grpSp>
        <p:nvGrpSpPr>
          <p:cNvPr id="9" name="Google Shape;8497;p60">
            <a:extLst>
              <a:ext uri="{FF2B5EF4-FFF2-40B4-BE49-F238E27FC236}">
                <a16:creationId xmlns:a16="http://schemas.microsoft.com/office/drawing/2014/main" id="{6FCAE115-5F84-C825-33E6-C05F52E69B9F}"/>
              </a:ext>
            </a:extLst>
          </p:cNvPr>
          <p:cNvGrpSpPr/>
          <p:nvPr/>
        </p:nvGrpSpPr>
        <p:grpSpPr>
          <a:xfrm>
            <a:off x="8268559" y="408688"/>
            <a:ext cx="310882" cy="254576"/>
            <a:chOff x="1958520" y="2302574"/>
            <a:chExt cx="359213" cy="327807"/>
          </a:xfrm>
        </p:grpSpPr>
        <p:sp>
          <p:nvSpPr>
            <p:cNvPr id="10" name="Google Shape;8498;p60">
              <a:extLst>
                <a:ext uri="{FF2B5EF4-FFF2-40B4-BE49-F238E27FC236}">
                  <a16:creationId xmlns:a16="http://schemas.microsoft.com/office/drawing/2014/main" id="{320F67A5-2A02-075F-31B0-003FAFF42D2E}"/>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8499;p60">
              <a:extLst>
                <a:ext uri="{FF2B5EF4-FFF2-40B4-BE49-F238E27FC236}">
                  <a16:creationId xmlns:a16="http://schemas.microsoft.com/office/drawing/2014/main" id="{53DFD874-AE4F-4A38-A71F-458FB8954FDD}"/>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8500;p60">
              <a:extLst>
                <a:ext uri="{FF2B5EF4-FFF2-40B4-BE49-F238E27FC236}">
                  <a16:creationId xmlns:a16="http://schemas.microsoft.com/office/drawing/2014/main" id="{C8EE83A0-99D6-8655-FFFF-D1C0B10AFDC4}"/>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aphicFrame>
        <p:nvGraphicFramePr>
          <p:cNvPr id="13" name="Google Shape;524;p42">
            <a:extLst>
              <a:ext uri="{FF2B5EF4-FFF2-40B4-BE49-F238E27FC236}">
                <a16:creationId xmlns:a16="http://schemas.microsoft.com/office/drawing/2014/main" id="{1BC6C19F-18A4-1307-7FB1-F3CEBD9E0CA2}"/>
              </a:ext>
            </a:extLst>
          </p:cNvPr>
          <p:cNvGraphicFramePr/>
          <p:nvPr>
            <p:extLst>
              <p:ext uri="{D42A27DB-BD31-4B8C-83A1-F6EECF244321}">
                <p14:modId xmlns:p14="http://schemas.microsoft.com/office/powerpoint/2010/main" val="2765278592"/>
              </p:ext>
            </p:extLst>
          </p:nvPr>
        </p:nvGraphicFramePr>
        <p:xfrm>
          <a:off x="270456" y="981388"/>
          <a:ext cx="8603087" cy="3385080"/>
        </p:xfrm>
        <a:graphic>
          <a:graphicData uri="http://schemas.openxmlformats.org/drawingml/2006/table">
            <a:tbl>
              <a:tblPr>
                <a:noFill/>
                <a:tableStyleId>{91559F51-6298-4534-82BE-8B57AE548C6C}</a:tableStyleId>
              </a:tblPr>
              <a:tblGrid>
                <a:gridCol w="2899019">
                  <a:extLst>
                    <a:ext uri="{9D8B030D-6E8A-4147-A177-3AD203B41FA5}">
                      <a16:colId xmlns:a16="http://schemas.microsoft.com/office/drawing/2014/main" val="20000"/>
                    </a:ext>
                  </a:extLst>
                </a:gridCol>
                <a:gridCol w="2899019">
                  <a:extLst>
                    <a:ext uri="{9D8B030D-6E8A-4147-A177-3AD203B41FA5}">
                      <a16:colId xmlns:a16="http://schemas.microsoft.com/office/drawing/2014/main" val="20001"/>
                    </a:ext>
                  </a:extLst>
                </a:gridCol>
                <a:gridCol w="2805049">
                  <a:extLst>
                    <a:ext uri="{9D8B030D-6E8A-4147-A177-3AD203B41FA5}">
                      <a16:colId xmlns:a16="http://schemas.microsoft.com/office/drawing/2014/main" val="20002"/>
                    </a:ext>
                  </a:extLst>
                </a:gridCol>
              </a:tblGrid>
              <a:tr h="677016">
                <a:tc>
                  <a:txBody>
                    <a:bodyPr/>
                    <a:lstStyle/>
                    <a:p>
                      <a:pPr marL="0" lvl="0" indent="0" algn="ctr" rtl="0">
                        <a:spcBef>
                          <a:spcPts val="0"/>
                        </a:spcBef>
                        <a:spcAft>
                          <a:spcPts val="0"/>
                        </a:spcAft>
                        <a:buNone/>
                      </a:pPr>
                      <a:r>
                        <a:rPr lang="en" sz="1800" b="1" dirty="0">
                          <a:solidFill>
                            <a:schemeClr val="lt1"/>
                          </a:solidFill>
                          <a:latin typeface="Dela Gothic One"/>
                          <a:ea typeface="Dela Gothic One"/>
                          <a:cs typeface="Dela Gothic One"/>
                          <a:sym typeface="Dela Gothic One"/>
                        </a:rPr>
                        <a:t>File Name</a:t>
                      </a:r>
                      <a:endParaRPr sz="1800" b="1" dirty="0">
                        <a:solidFill>
                          <a:schemeClr val="lt1"/>
                        </a:solidFill>
                        <a:latin typeface="Dela Gothic One"/>
                        <a:ea typeface="Dela Gothic One"/>
                        <a:cs typeface="Dela Gothic One"/>
                        <a:sym typeface="Dela Gothic On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lumMod val="25000"/>
                      </a:schemeClr>
                    </a:solidFill>
                  </a:tcPr>
                </a:tc>
                <a:tc>
                  <a:txBody>
                    <a:bodyPr/>
                    <a:lstStyle/>
                    <a:p>
                      <a:pPr marL="0" lvl="0" indent="0" algn="ctr" rtl="0">
                        <a:spcBef>
                          <a:spcPts val="0"/>
                        </a:spcBef>
                        <a:spcAft>
                          <a:spcPts val="0"/>
                        </a:spcAft>
                        <a:buNone/>
                      </a:pPr>
                      <a:r>
                        <a:rPr lang="en" sz="1800" b="1" dirty="0">
                          <a:solidFill>
                            <a:schemeClr val="lt1"/>
                          </a:solidFill>
                          <a:latin typeface="Dela Gothic One"/>
                          <a:ea typeface="Dela Gothic One"/>
                          <a:cs typeface="Dela Gothic One"/>
                          <a:sym typeface="Dela Gothic One"/>
                        </a:rPr>
                        <a:t>Description</a:t>
                      </a:r>
                      <a:endParaRPr sz="1800" b="1" dirty="0">
                        <a:solidFill>
                          <a:schemeClr val="lt1"/>
                        </a:solidFill>
                        <a:latin typeface="Dela Gothic One"/>
                        <a:ea typeface="Dela Gothic One"/>
                        <a:cs typeface="Dela Gothic One"/>
                        <a:sym typeface="Dela Gothic On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lumMod val="25000"/>
                      </a:schemeClr>
                    </a:solidFill>
                  </a:tcPr>
                </a:tc>
                <a:tc>
                  <a:txBody>
                    <a:bodyPr/>
                    <a:lstStyle/>
                    <a:p>
                      <a:pPr marL="0" lvl="0" indent="0" algn="ctr" rtl="0">
                        <a:spcBef>
                          <a:spcPts val="0"/>
                        </a:spcBef>
                        <a:spcAft>
                          <a:spcPts val="0"/>
                        </a:spcAft>
                        <a:buNone/>
                      </a:pPr>
                      <a:r>
                        <a:rPr lang="en" sz="1800" b="1" dirty="0">
                          <a:solidFill>
                            <a:schemeClr val="lt1"/>
                          </a:solidFill>
                          <a:latin typeface="Dela Gothic One"/>
                          <a:ea typeface="Dela Gothic One"/>
                          <a:cs typeface="Dela Gothic One"/>
                          <a:sym typeface="Dela Gothic One"/>
                        </a:rPr>
                        <a:t>Key Columns</a:t>
                      </a:r>
                      <a:endParaRPr sz="1800" b="1" dirty="0">
                        <a:solidFill>
                          <a:schemeClr val="lt1"/>
                        </a:solidFill>
                        <a:latin typeface="Dela Gothic One"/>
                        <a:ea typeface="Dela Gothic One"/>
                        <a:cs typeface="Dela Gothic One"/>
                        <a:sym typeface="Dela Gothic One"/>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lumMod val="25000"/>
                      </a:schemeClr>
                    </a:solidFill>
                  </a:tcPr>
                </a:tc>
                <a:extLst>
                  <a:ext uri="{0D108BD9-81ED-4DB2-BD59-A6C34878D82A}">
                    <a16:rowId xmlns:a16="http://schemas.microsoft.com/office/drawing/2014/main" val="10000"/>
                  </a:ext>
                </a:extLst>
              </a:tr>
              <a:tr h="677016">
                <a:tc>
                  <a:txBody>
                    <a:bodyPr/>
                    <a:lstStyle/>
                    <a:p>
                      <a:pPr marL="0" lvl="0" indent="0" algn="ctr" rtl="0">
                        <a:spcBef>
                          <a:spcPts val="0"/>
                        </a:spcBef>
                        <a:spcAft>
                          <a:spcPts val="0"/>
                        </a:spcAft>
                        <a:buNone/>
                      </a:pPr>
                      <a:r>
                        <a:rPr lang="en-IN" sz="1400" b="1" dirty="0">
                          <a:solidFill>
                            <a:schemeClr val="dk1"/>
                          </a:solidFill>
                          <a:latin typeface="DM Sans"/>
                          <a:ea typeface="DM Sans"/>
                          <a:cs typeface="DM Sans"/>
                          <a:sym typeface="DM Sans"/>
                        </a:rPr>
                        <a:t>P</a:t>
                      </a:r>
                      <a:r>
                        <a:rPr lang="en" sz="1400" b="1" dirty="0">
                          <a:solidFill>
                            <a:schemeClr val="dk1"/>
                          </a:solidFill>
                          <a:latin typeface="DM Sans"/>
                          <a:ea typeface="DM Sans"/>
                          <a:cs typeface="DM Sans"/>
                          <a:sym typeface="DM Sans"/>
                        </a:rPr>
                        <a:t>izzas.csv</a:t>
                      </a:r>
                      <a:endParaRPr sz="1400" b="1" dirty="0">
                        <a:solidFill>
                          <a:schemeClr val="dk1"/>
                        </a:solidFill>
                        <a:latin typeface="DM Sans"/>
                        <a:ea typeface="DM Sans"/>
                        <a:cs typeface="DM Sans"/>
                        <a:sym typeface="DM Sans"/>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100" b="1" dirty="0">
                          <a:solidFill>
                            <a:schemeClr val="dk1"/>
                          </a:solidFill>
                          <a:latin typeface="DM Sans"/>
                          <a:ea typeface="DM Sans"/>
                          <a:cs typeface="DM Sans"/>
                          <a:sym typeface="DM Sans"/>
                        </a:rPr>
                        <a:t>Details unique pizzas : ID, type , sizes and prices.</a:t>
                      </a:r>
                      <a:endParaRPr sz="1100" b="1" dirty="0">
                        <a:solidFill>
                          <a:schemeClr val="dk1"/>
                        </a:solidFill>
                        <a:latin typeface="DM Sans"/>
                        <a:ea typeface="DM Sans"/>
                        <a:cs typeface="DM Sans"/>
                        <a:sym typeface="DM Sans"/>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100" b="1" dirty="0">
                          <a:solidFill>
                            <a:schemeClr val="dk1"/>
                          </a:solidFill>
                          <a:latin typeface="DM Sans"/>
                          <a:ea typeface="DM Sans"/>
                          <a:cs typeface="DM Sans"/>
                          <a:sym typeface="DM Sans"/>
                        </a:rPr>
                        <a:t>Pizza _id , pizza _ type _id ,size ,price</a:t>
                      </a:r>
                      <a:endParaRPr sz="1100" b="1" dirty="0">
                        <a:solidFill>
                          <a:schemeClr val="dk1"/>
                        </a:solidFill>
                        <a:latin typeface="DM Sans"/>
                        <a:ea typeface="DM Sans"/>
                        <a:cs typeface="DM Sans"/>
                        <a:sym typeface="DM Sans"/>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677016">
                <a:tc>
                  <a:txBody>
                    <a:bodyPr/>
                    <a:lstStyle/>
                    <a:p>
                      <a:pPr marL="0" lvl="0" indent="0" algn="ctr" rtl="0">
                        <a:spcBef>
                          <a:spcPts val="0"/>
                        </a:spcBef>
                        <a:spcAft>
                          <a:spcPts val="0"/>
                        </a:spcAft>
                        <a:buNone/>
                      </a:pPr>
                      <a:r>
                        <a:rPr lang="en-IN" sz="1400" b="1" dirty="0">
                          <a:solidFill>
                            <a:schemeClr val="dk1"/>
                          </a:solidFill>
                          <a:latin typeface="DM Sans"/>
                          <a:ea typeface="DM Sans"/>
                          <a:cs typeface="DM Sans"/>
                          <a:sym typeface="DM Sans"/>
                        </a:rPr>
                        <a:t>P</a:t>
                      </a:r>
                      <a:r>
                        <a:rPr lang="en" sz="1400" b="1" dirty="0">
                          <a:solidFill>
                            <a:schemeClr val="dk1"/>
                          </a:solidFill>
                          <a:latin typeface="DM Sans"/>
                          <a:ea typeface="DM Sans"/>
                          <a:cs typeface="DM Sans"/>
                          <a:sym typeface="DM Sans"/>
                        </a:rPr>
                        <a:t>izza_types.csv</a:t>
                      </a:r>
                      <a:endParaRPr sz="1400" b="1" dirty="0">
                        <a:solidFill>
                          <a:schemeClr val="dk1"/>
                        </a:solidFill>
                        <a:latin typeface="DM Sans"/>
                        <a:ea typeface="DM Sans"/>
                        <a:cs typeface="DM Sans"/>
                        <a:sym typeface="DM Sans"/>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100" b="1" dirty="0">
                          <a:solidFill>
                            <a:schemeClr val="dk1"/>
                          </a:solidFill>
                          <a:latin typeface="DM Sans"/>
                          <a:ea typeface="DM Sans"/>
                          <a:cs typeface="DM Sans"/>
                          <a:sym typeface="DM Sans"/>
                        </a:rPr>
                        <a:t>Describes each pizza type:ID,name,category and ingredients.</a:t>
                      </a:r>
                      <a:endParaRPr sz="1100" b="1" dirty="0">
                        <a:solidFill>
                          <a:schemeClr val="dk1"/>
                        </a:solidFill>
                        <a:latin typeface="DM Sans"/>
                        <a:ea typeface="DM Sans"/>
                        <a:cs typeface="DM Sans"/>
                        <a:sym typeface="DM Sans"/>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100" b="1" dirty="0">
                          <a:solidFill>
                            <a:schemeClr val="dk1"/>
                          </a:solidFill>
                          <a:latin typeface="DM Sans"/>
                          <a:ea typeface="DM Sans"/>
                          <a:cs typeface="DM Sans"/>
                          <a:sym typeface="DM Sans"/>
                        </a:rPr>
                        <a:t>Pizza _ type_ id ,name ,category , ingredients</a:t>
                      </a:r>
                      <a:endParaRPr sz="1100" b="1" dirty="0">
                        <a:solidFill>
                          <a:schemeClr val="dk1"/>
                        </a:solidFill>
                        <a:latin typeface="DM Sans"/>
                        <a:ea typeface="DM Sans"/>
                        <a:cs typeface="DM Sans"/>
                        <a:sym typeface="DM Sans"/>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677016">
                <a:tc>
                  <a:txBody>
                    <a:bodyPr/>
                    <a:lstStyle/>
                    <a:p>
                      <a:pPr marL="0" lvl="0" indent="0" algn="ctr" rtl="0">
                        <a:spcBef>
                          <a:spcPts val="0"/>
                        </a:spcBef>
                        <a:spcAft>
                          <a:spcPts val="0"/>
                        </a:spcAft>
                        <a:buNone/>
                      </a:pPr>
                      <a:r>
                        <a:rPr lang="en-IN" sz="1400" b="1" dirty="0">
                          <a:solidFill>
                            <a:schemeClr val="dk1"/>
                          </a:solidFill>
                          <a:latin typeface="DM Sans"/>
                          <a:ea typeface="DM Sans"/>
                          <a:cs typeface="DM Sans"/>
                          <a:sym typeface="DM Sans"/>
                        </a:rPr>
                        <a:t>O</a:t>
                      </a:r>
                      <a:r>
                        <a:rPr lang="en" sz="1400" b="1" dirty="0">
                          <a:solidFill>
                            <a:schemeClr val="dk1"/>
                          </a:solidFill>
                          <a:latin typeface="DM Sans"/>
                          <a:ea typeface="DM Sans"/>
                          <a:cs typeface="DM Sans"/>
                          <a:sym typeface="DM Sans"/>
                        </a:rPr>
                        <a:t>rders.csv</a:t>
                      </a:r>
                      <a:endParaRPr sz="1400" b="1" dirty="0">
                        <a:solidFill>
                          <a:schemeClr val="dk1"/>
                        </a:solidFill>
                        <a:latin typeface="DM Sans"/>
                        <a:ea typeface="DM Sans"/>
                        <a:cs typeface="DM Sans"/>
                        <a:sym typeface="DM Sans"/>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100" b="1" dirty="0">
                          <a:solidFill>
                            <a:schemeClr val="dk1"/>
                          </a:solidFill>
                          <a:latin typeface="DM Sans"/>
                          <a:ea typeface="DM Sans"/>
                          <a:cs typeface="DM Sans"/>
                          <a:sym typeface="DM Sans"/>
                        </a:rPr>
                        <a:t>Records each customer order:ID,date and time.</a:t>
                      </a:r>
                      <a:endParaRPr sz="1100" b="1" dirty="0">
                        <a:solidFill>
                          <a:schemeClr val="dk1"/>
                        </a:solidFill>
                        <a:latin typeface="DM Sans"/>
                        <a:ea typeface="DM Sans"/>
                        <a:cs typeface="DM Sans"/>
                        <a:sym typeface="DM Sans"/>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100" b="1" dirty="0">
                          <a:solidFill>
                            <a:schemeClr val="dk1"/>
                          </a:solidFill>
                          <a:latin typeface="DM Sans"/>
                          <a:ea typeface="DM Sans"/>
                          <a:cs typeface="DM Sans"/>
                          <a:sym typeface="DM Sans"/>
                        </a:rPr>
                        <a:t>Order _id , date, time</a:t>
                      </a:r>
                      <a:endParaRPr sz="1100" b="1" dirty="0">
                        <a:solidFill>
                          <a:schemeClr val="dk1"/>
                        </a:solidFill>
                        <a:latin typeface="DM Sans"/>
                        <a:ea typeface="DM Sans"/>
                        <a:cs typeface="DM Sans"/>
                        <a:sym typeface="DM Sans"/>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677016">
                <a:tc>
                  <a:txBody>
                    <a:bodyPr/>
                    <a:lstStyle/>
                    <a:p>
                      <a:pPr marL="0" lvl="0" indent="0" algn="ctr" rtl="0">
                        <a:spcBef>
                          <a:spcPts val="0"/>
                        </a:spcBef>
                        <a:spcAft>
                          <a:spcPts val="0"/>
                        </a:spcAft>
                        <a:buNone/>
                      </a:pPr>
                      <a:r>
                        <a:rPr lang="en" sz="1400" b="1" dirty="0">
                          <a:solidFill>
                            <a:schemeClr val="dk1"/>
                          </a:solidFill>
                          <a:latin typeface="DM Sans"/>
                          <a:ea typeface="DM Sans"/>
                          <a:cs typeface="DM Sans"/>
                          <a:sym typeface="DM Sans"/>
                        </a:rPr>
                        <a:t>Order_details.csv</a:t>
                      </a:r>
                      <a:endParaRPr sz="1400" b="1" dirty="0">
                        <a:solidFill>
                          <a:schemeClr val="dk1"/>
                        </a:solidFill>
                        <a:latin typeface="DM Sans"/>
                        <a:ea typeface="DM Sans"/>
                        <a:cs typeface="DM Sans"/>
                        <a:sym typeface="DM Sans"/>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1100" b="1" dirty="0">
                          <a:solidFill>
                            <a:schemeClr val="dk1"/>
                          </a:solidFill>
                          <a:latin typeface="DM Sans"/>
                          <a:ea typeface="DM Sans"/>
                          <a:cs typeface="DM Sans"/>
                          <a:sym typeface="DM Sans"/>
                        </a:rPr>
                        <a:t>Links orders of pizzas:details ID,order ID,pizza ID and quantity.</a:t>
                      </a:r>
                      <a:endParaRPr sz="1100" b="1" dirty="0">
                        <a:solidFill>
                          <a:schemeClr val="dk1"/>
                        </a:solidFill>
                        <a:latin typeface="DM Sans"/>
                        <a:ea typeface="DM Sans"/>
                        <a:cs typeface="DM Sans"/>
                        <a:sym typeface="DM Sans"/>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IN" sz="1100" b="1" dirty="0">
                          <a:solidFill>
                            <a:schemeClr val="dk1"/>
                          </a:solidFill>
                          <a:latin typeface="DM Sans"/>
                          <a:ea typeface="DM Sans"/>
                          <a:cs typeface="DM Sans"/>
                          <a:sym typeface="DM Sans"/>
                        </a:rPr>
                        <a:t>O</a:t>
                      </a:r>
                      <a:r>
                        <a:rPr lang="en" sz="1100" b="1" dirty="0">
                          <a:solidFill>
                            <a:schemeClr val="dk1"/>
                          </a:solidFill>
                          <a:latin typeface="DM Sans"/>
                          <a:ea typeface="DM Sans"/>
                          <a:cs typeface="DM Sans"/>
                          <a:sym typeface="DM Sans"/>
                        </a:rPr>
                        <a:t>rder_details_id,order_id,pizza_id, quantity</a:t>
                      </a:r>
                      <a:endParaRPr sz="1100" b="1" dirty="0">
                        <a:solidFill>
                          <a:schemeClr val="dk1"/>
                        </a:solidFill>
                        <a:latin typeface="DM Sans"/>
                        <a:ea typeface="DM Sans"/>
                        <a:cs typeface="DM Sans"/>
                        <a:sym typeface="DM Sans"/>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42804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0AB7675B-095F-0793-546B-81EC38D9F155}"/>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 y="-102943"/>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18979DE-2066-F4EF-8E92-1A3EBE2217E0}"/>
              </a:ext>
            </a:extLst>
          </p:cNvPr>
          <p:cNvSpPr txBox="1"/>
          <p:nvPr/>
        </p:nvSpPr>
        <p:spPr>
          <a:xfrm>
            <a:off x="2702257" y="116005"/>
            <a:ext cx="3278462" cy="523220"/>
          </a:xfrm>
          <a:prstGeom prst="rect">
            <a:avLst/>
          </a:prstGeom>
          <a:noFill/>
        </p:spPr>
        <p:txBody>
          <a:bodyPr wrap="none" rtlCol="0">
            <a:spAutoFit/>
          </a:bodyPr>
          <a:lstStyle/>
          <a:p>
            <a:r>
              <a:rPr lang="en-US" sz="2800" dirty="0">
                <a:solidFill>
                  <a:schemeClr val="bg2"/>
                </a:solidFill>
                <a:latin typeface="Dela Gothic One" panose="020B0604020202020204" charset="-128"/>
                <a:ea typeface="Dela Gothic One" panose="020B0604020202020204" charset="-128"/>
              </a:rPr>
              <a:t>TOOLS  USED</a:t>
            </a:r>
            <a:endParaRPr lang="en-IN" sz="2800" dirty="0">
              <a:solidFill>
                <a:schemeClr val="bg2"/>
              </a:solidFill>
              <a:latin typeface="Dela Gothic One" panose="020B0604020202020204" charset="-128"/>
              <a:ea typeface="Dela Gothic One" panose="020B0604020202020204" charset="-128"/>
            </a:endParaRPr>
          </a:p>
        </p:txBody>
      </p:sp>
      <p:pic>
        <p:nvPicPr>
          <p:cNvPr id="6" name="Picture 2">
            <a:extLst>
              <a:ext uri="{FF2B5EF4-FFF2-40B4-BE49-F238E27FC236}">
                <a16:creationId xmlns:a16="http://schemas.microsoft.com/office/drawing/2014/main" id="{4FE17512-9D3C-348C-7030-88CD81B93E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27174" r="702" b="26796"/>
          <a:stretch>
            <a:fillRect/>
          </a:stretch>
        </p:blipFill>
        <p:spPr bwMode="auto">
          <a:xfrm>
            <a:off x="388107" y="1296480"/>
            <a:ext cx="1399984" cy="12595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FDA29A5-35CB-A843-62D6-92E3B361A935}"/>
              </a:ext>
            </a:extLst>
          </p:cNvPr>
          <p:cNvSpPr txBox="1"/>
          <p:nvPr/>
        </p:nvSpPr>
        <p:spPr>
          <a:xfrm>
            <a:off x="228601" y="2833978"/>
            <a:ext cx="1853405" cy="600164"/>
          </a:xfrm>
          <a:prstGeom prst="rect">
            <a:avLst/>
          </a:prstGeom>
          <a:noFill/>
        </p:spPr>
        <p:txBody>
          <a:bodyPr wrap="square">
            <a:spAutoFit/>
          </a:bodyPr>
          <a:lstStyle/>
          <a:p>
            <a:pPr>
              <a:buNone/>
            </a:pPr>
            <a:r>
              <a:rPr lang="en-IN" sz="1100" b="1" dirty="0">
                <a:latin typeface="DM Sans" pitchFamily="2" charset="0"/>
              </a:rPr>
              <a:t>SQL (MySQL /SQLite) :</a:t>
            </a:r>
          </a:p>
          <a:p>
            <a:pPr>
              <a:buFont typeface="Arial" panose="020B0604020202020204" pitchFamily="34" charset="0"/>
              <a:buChar char="•"/>
            </a:pPr>
            <a:r>
              <a:rPr lang="en-IN" sz="1100" dirty="0">
                <a:latin typeface="DM Sans" pitchFamily="2" charset="0"/>
              </a:rPr>
              <a:t>For querying and </a:t>
            </a:r>
            <a:r>
              <a:rPr lang="en-IN" sz="1100" dirty="0" err="1">
                <a:latin typeface="DM Sans" pitchFamily="2" charset="0"/>
              </a:rPr>
              <a:t>analyzing</a:t>
            </a:r>
            <a:r>
              <a:rPr lang="en-IN" sz="1100" dirty="0">
                <a:latin typeface="DM Sans" pitchFamily="2" charset="0"/>
              </a:rPr>
              <a:t> raw sales data.</a:t>
            </a:r>
          </a:p>
        </p:txBody>
      </p:sp>
      <p:sp>
        <p:nvSpPr>
          <p:cNvPr id="8" name="TextBox 7">
            <a:extLst>
              <a:ext uri="{FF2B5EF4-FFF2-40B4-BE49-F238E27FC236}">
                <a16:creationId xmlns:a16="http://schemas.microsoft.com/office/drawing/2014/main" id="{911C0891-43A0-2D79-72DA-86D298F0D92F}"/>
              </a:ext>
            </a:extLst>
          </p:cNvPr>
          <p:cNvSpPr txBox="1"/>
          <p:nvPr/>
        </p:nvSpPr>
        <p:spPr>
          <a:xfrm>
            <a:off x="2127939" y="2833978"/>
            <a:ext cx="2391809" cy="600164"/>
          </a:xfrm>
          <a:prstGeom prst="rect">
            <a:avLst/>
          </a:prstGeom>
          <a:noFill/>
        </p:spPr>
        <p:txBody>
          <a:bodyPr wrap="square">
            <a:spAutoFit/>
          </a:bodyPr>
          <a:lstStyle/>
          <a:p>
            <a:pPr>
              <a:buNone/>
            </a:pPr>
            <a:r>
              <a:rPr lang="en-US" sz="1100" b="1" dirty="0">
                <a:latin typeface="DM Sans" pitchFamily="2" charset="0"/>
              </a:rPr>
              <a:t>Tableau / Power BI :</a:t>
            </a:r>
            <a:endParaRPr lang="en-US" sz="1100" dirty="0">
              <a:latin typeface="DM Sans" pitchFamily="2" charset="0"/>
            </a:endParaRPr>
          </a:p>
          <a:p>
            <a:pPr>
              <a:buFont typeface="Arial" panose="020B0604020202020204" pitchFamily="34" charset="0"/>
              <a:buChar char="•"/>
            </a:pPr>
            <a:r>
              <a:rPr lang="en-US" sz="1100" dirty="0">
                <a:latin typeface="DM Sans" pitchFamily="2" charset="0"/>
              </a:rPr>
              <a:t>For interactive dashboards and advanced data visualizations.</a:t>
            </a:r>
          </a:p>
        </p:txBody>
      </p:sp>
      <p:sp>
        <p:nvSpPr>
          <p:cNvPr id="10" name="TextBox 9">
            <a:extLst>
              <a:ext uri="{FF2B5EF4-FFF2-40B4-BE49-F238E27FC236}">
                <a16:creationId xmlns:a16="http://schemas.microsoft.com/office/drawing/2014/main" id="{B7A9983D-6E33-ACCE-D1E1-2949863FDADE}"/>
              </a:ext>
            </a:extLst>
          </p:cNvPr>
          <p:cNvSpPr txBox="1"/>
          <p:nvPr/>
        </p:nvSpPr>
        <p:spPr>
          <a:xfrm>
            <a:off x="4519748" y="2749339"/>
            <a:ext cx="2160161" cy="769441"/>
          </a:xfrm>
          <a:prstGeom prst="rect">
            <a:avLst/>
          </a:prstGeom>
          <a:noFill/>
        </p:spPr>
        <p:txBody>
          <a:bodyPr wrap="square">
            <a:spAutoFit/>
          </a:bodyPr>
          <a:lstStyle/>
          <a:p>
            <a:r>
              <a:rPr lang="en-US" sz="1100" b="1" dirty="0">
                <a:latin typeface="DM Sans" pitchFamily="2" charset="0"/>
              </a:rPr>
              <a:t>PowerPoint :</a:t>
            </a:r>
          </a:p>
          <a:p>
            <a:r>
              <a:rPr lang="en-US" sz="1100" dirty="0">
                <a:latin typeface="DM Sans" pitchFamily="2" charset="0"/>
              </a:rPr>
              <a:t>For presenting findings and insights in a storytelling format</a:t>
            </a:r>
          </a:p>
        </p:txBody>
      </p:sp>
      <p:sp>
        <p:nvSpPr>
          <p:cNvPr id="11" name="TextBox 10">
            <a:extLst>
              <a:ext uri="{FF2B5EF4-FFF2-40B4-BE49-F238E27FC236}">
                <a16:creationId xmlns:a16="http://schemas.microsoft.com/office/drawing/2014/main" id="{C95A4BB4-6332-B18A-6F3B-4E264C9280D2}"/>
              </a:ext>
            </a:extLst>
          </p:cNvPr>
          <p:cNvSpPr txBox="1"/>
          <p:nvPr/>
        </p:nvSpPr>
        <p:spPr>
          <a:xfrm>
            <a:off x="6549869" y="2749339"/>
            <a:ext cx="2365530" cy="769441"/>
          </a:xfrm>
          <a:prstGeom prst="rect">
            <a:avLst/>
          </a:prstGeom>
          <a:noFill/>
        </p:spPr>
        <p:txBody>
          <a:bodyPr wrap="square">
            <a:spAutoFit/>
          </a:bodyPr>
          <a:lstStyle/>
          <a:p>
            <a:pPr>
              <a:buNone/>
            </a:pPr>
            <a:r>
              <a:rPr lang="en-US" sz="1100" b="1" dirty="0">
                <a:latin typeface="DM Sans" pitchFamily="2" charset="0"/>
              </a:rPr>
              <a:t>Word / PDF :</a:t>
            </a:r>
            <a:endParaRPr lang="en-US" sz="1100" dirty="0">
              <a:latin typeface="DM Sans" pitchFamily="2" charset="0"/>
            </a:endParaRPr>
          </a:p>
          <a:p>
            <a:pPr>
              <a:buFont typeface="Arial" panose="020B0604020202020204" pitchFamily="34" charset="0"/>
              <a:buChar char="•"/>
            </a:pPr>
            <a:r>
              <a:rPr lang="en-US" sz="1100" dirty="0">
                <a:latin typeface="DM Sans" pitchFamily="2" charset="0"/>
              </a:rPr>
              <a:t>For documenting SQL queries, outputs, insights, and recommendations</a:t>
            </a:r>
          </a:p>
        </p:txBody>
      </p:sp>
      <p:pic>
        <p:nvPicPr>
          <p:cNvPr id="13" name="Picture 4">
            <a:extLst>
              <a:ext uri="{FF2B5EF4-FFF2-40B4-BE49-F238E27FC236}">
                <a16:creationId xmlns:a16="http://schemas.microsoft.com/office/drawing/2014/main" id="{399517C6-DB56-CDB9-C8B3-45FD56276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6206" y="1312217"/>
            <a:ext cx="1414505" cy="12595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F1B2FAD7-F5AF-6594-7715-C6DD152ADF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999" y="1229786"/>
            <a:ext cx="1185089" cy="12623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a:extLst>
              <a:ext uri="{FF2B5EF4-FFF2-40B4-BE49-F238E27FC236}">
                <a16:creationId xmlns:a16="http://schemas.microsoft.com/office/drawing/2014/main" id="{3E288696-39A8-FDCD-E97A-94F2F0B11D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0091" y="1384984"/>
            <a:ext cx="1946957" cy="107565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0927E0F-C8FC-E3D3-F710-8C54FA71B185}"/>
              </a:ext>
            </a:extLst>
          </p:cNvPr>
          <p:cNvPicPr>
            <a:picLocks noChangeAspect="1"/>
          </p:cNvPicPr>
          <p:nvPr/>
        </p:nvPicPr>
        <p:blipFill>
          <a:blip r:embed="rId7"/>
          <a:stretch>
            <a:fillRect/>
          </a:stretch>
        </p:blipFill>
        <p:spPr>
          <a:xfrm>
            <a:off x="2013428" y="188951"/>
            <a:ext cx="438950" cy="438950"/>
          </a:xfrm>
          <a:prstGeom prst="rect">
            <a:avLst/>
          </a:prstGeom>
        </p:spPr>
      </p:pic>
    </p:spTree>
    <p:extLst>
      <p:ext uri="{BB962C8B-B14F-4D97-AF65-F5344CB8AC3E}">
        <p14:creationId xmlns:p14="http://schemas.microsoft.com/office/powerpoint/2010/main" val="578388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239EE8-4820-1805-1ED5-BA5E0FA939DB}"/>
              </a:ext>
            </a:extLst>
          </p:cNvPr>
          <p:cNvSpPr>
            <a:spLocks noGrp="1"/>
          </p:cNvSpPr>
          <p:nvPr>
            <p:ph type="title"/>
          </p:nvPr>
        </p:nvSpPr>
        <p:spPr>
          <a:xfrm>
            <a:off x="262800" y="72155"/>
            <a:ext cx="7704000" cy="572700"/>
          </a:xfrm>
        </p:spPr>
        <p:txBody>
          <a:bodyPr/>
          <a:lstStyle/>
          <a:p>
            <a:r>
              <a:rPr lang="en-US" dirty="0"/>
              <a:t>Basic Analysis </a:t>
            </a:r>
            <a:endParaRPr lang="en-IN" dirty="0"/>
          </a:p>
        </p:txBody>
      </p:sp>
      <p:pic>
        <p:nvPicPr>
          <p:cNvPr id="8" name="Picture 7">
            <a:extLst>
              <a:ext uri="{FF2B5EF4-FFF2-40B4-BE49-F238E27FC236}">
                <a16:creationId xmlns:a16="http://schemas.microsoft.com/office/drawing/2014/main" id="{B7A8B721-5CCA-147F-6091-DF467E682294}"/>
              </a:ext>
            </a:extLst>
          </p:cNvPr>
          <p:cNvPicPr>
            <a:picLocks noChangeAspect="1"/>
          </p:cNvPicPr>
          <p:nvPr/>
        </p:nvPicPr>
        <p:blipFill>
          <a:blip r:embed="rId3"/>
          <a:stretch>
            <a:fillRect/>
          </a:stretch>
        </p:blipFill>
        <p:spPr>
          <a:xfrm>
            <a:off x="8300243" y="405179"/>
            <a:ext cx="290280" cy="290280"/>
          </a:xfrm>
          <a:prstGeom prst="rect">
            <a:avLst/>
          </a:prstGeom>
        </p:spPr>
      </p:pic>
      <p:pic>
        <p:nvPicPr>
          <p:cNvPr id="3" name="Picture 2">
            <a:extLst>
              <a:ext uri="{FF2B5EF4-FFF2-40B4-BE49-F238E27FC236}">
                <a16:creationId xmlns:a16="http://schemas.microsoft.com/office/drawing/2014/main" id="{0FDF50E1-6678-D76A-B6F4-6A79E4E0649A}"/>
              </a:ext>
            </a:extLst>
          </p:cNvPr>
          <p:cNvPicPr>
            <a:picLocks noChangeAspect="1"/>
          </p:cNvPicPr>
          <p:nvPr/>
        </p:nvPicPr>
        <p:blipFill>
          <a:blip r:embed="rId4"/>
          <a:srcRect l="11342" t="11197" r="70867" b="56753"/>
          <a:stretch>
            <a:fillRect/>
          </a:stretch>
        </p:blipFill>
        <p:spPr>
          <a:xfrm>
            <a:off x="438912" y="1118704"/>
            <a:ext cx="3896868" cy="2647137"/>
          </a:xfrm>
          <a:prstGeom prst="rect">
            <a:avLst/>
          </a:prstGeom>
        </p:spPr>
      </p:pic>
      <p:sp>
        <p:nvSpPr>
          <p:cNvPr id="4" name="TextBox 3">
            <a:extLst>
              <a:ext uri="{FF2B5EF4-FFF2-40B4-BE49-F238E27FC236}">
                <a16:creationId xmlns:a16="http://schemas.microsoft.com/office/drawing/2014/main" id="{9B78C654-30DB-6F42-9802-CBA0EAC911A9}"/>
              </a:ext>
            </a:extLst>
          </p:cNvPr>
          <p:cNvSpPr txBox="1"/>
          <p:nvPr/>
        </p:nvSpPr>
        <p:spPr>
          <a:xfrm>
            <a:off x="396240" y="695459"/>
            <a:ext cx="2029968" cy="307777"/>
          </a:xfrm>
          <a:prstGeom prst="rect">
            <a:avLst/>
          </a:prstGeom>
          <a:noFill/>
        </p:spPr>
        <p:txBody>
          <a:bodyPr wrap="square" rtlCol="0">
            <a:spAutoFit/>
          </a:bodyPr>
          <a:lstStyle/>
          <a:p>
            <a:r>
              <a:rPr lang="en-US" b="1" dirty="0">
                <a:solidFill>
                  <a:srgbClr val="C00000"/>
                </a:solidFill>
              </a:rPr>
              <a:t>Total Order Count:</a:t>
            </a:r>
            <a:endParaRPr lang="en-IN" b="1" dirty="0">
              <a:solidFill>
                <a:srgbClr val="C00000"/>
              </a:solidFill>
            </a:endParaRPr>
          </a:p>
        </p:txBody>
      </p:sp>
      <p:sp>
        <p:nvSpPr>
          <p:cNvPr id="10" name="TextBox 9">
            <a:extLst>
              <a:ext uri="{FF2B5EF4-FFF2-40B4-BE49-F238E27FC236}">
                <a16:creationId xmlns:a16="http://schemas.microsoft.com/office/drawing/2014/main" id="{96865E8E-DBB3-4E6D-CB12-4855EA2312F1}"/>
              </a:ext>
            </a:extLst>
          </p:cNvPr>
          <p:cNvSpPr txBox="1"/>
          <p:nvPr/>
        </p:nvSpPr>
        <p:spPr>
          <a:xfrm>
            <a:off x="271944" y="3941683"/>
            <a:ext cx="2429803" cy="261610"/>
          </a:xfrm>
          <a:prstGeom prst="rect">
            <a:avLst/>
          </a:prstGeom>
          <a:noFill/>
        </p:spPr>
        <p:txBody>
          <a:bodyPr wrap="square" rtlCol="0">
            <a:spAutoFit/>
          </a:bodyPr>
          <a:lstStyle/>
          <a:p>
            <a:r>
              <a:rPr lang="en-US" sz="1100" b="1" dirty="0">
                <a:latin typeface="DM Sans" pitchFamily="2" charset="0"/>
              </a:rPr>
              <a:t>The Total no of orders: 21350</a:t>
            </a:r>
            <a:endParaRPr lang="en-IN" sz="1100" b="1" dirty="0">
              <a:latin typeface="DM Sans" pitchFamily="2" charset="0"/>
            </a:endParaRPr>
          </a:p>
        </p:txBody>
      </p:sp>
      <p:sp>
        <p:nvSpPr>
          <p:cNvPr id="11" name="TextBox 10">
            <a:extLst>
              <a:ext uri="{FF2B5EF4-FFF2-40B4-BE49-F238E27FC236}">
                <a16:creationId xmlns:a16="http://schemas.microsoft.com/office/drawing/2014/main" id="{1D45AFF7-D340-08D7-5D88-2DF778C4AAD3}"/>
              </a:ext>
            </a:extLst>
          </p:cNvPr>
          <p:cNvSpPr txBox="1"/>
          <p:nvPr/>
        </p:nvSpPr>
        <p:spPr>
          <a:xfrm>
            <a:off x="4114800" y="2106168"/>
            <a:ext cx="914400" cy="914400"/>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D9D13110-ED5E-1565-5ABC-AF4B99D14061}"/>
              </a:ext>
            </a:extLst>
          </p:cNvPr>
          <p:cNvSpPr txBox="1"/>
          <p:nvPr/>
        </p:nvSpPr>
        <p:spPr>
          <a:xfrm>
            <a:off x="5266616" y="695458"/>
            <a:ext cx="2706624" cy="307777"/>
          </a:xfrm>
          <a:prstGeom prst="rect">
            <a:avLst/>
          </a:prstGeom>
          <a:noFill/>
        </p:spPr>
        <p:txBody>
          <a:bodyPr wrap="square" rtlCol="0">
            <a:spAutoFit/>
          </a:bodyPr>
          <a:lstStyle/>
          <a:p>
            <a:r>
              <a:rPr lang="en-US" b="1" dirty="0">
                <a:solidFill>
                  <a:srgbClr val="C00000"/>
                </a:solidFill>
              </a:rPr>
              <a:t>Revenue</a:t>
            </a:r>
            <a:r>
              <a:rPr lang="en-US" dirty="0">
                <a:solidFill>
                  <a:srgbClr val="C00000"/>
                </a:solidFill>
              </a:rPr>
              <a:t> </a:t>
            </a:r>
            <a:r>
              <a:rPr lang="en-US" b="1" dirty="0">
                <a:solidFill>
                  <a:srgbClr val="C00000"/>
                </a:solidFill>
              </a:rPr>
              <a:t>Calculation:</a:t>
            </a:r>
            <a:endParaRPr lang="en-IN" b="1" dirty="0">
              <a:solidFill>
                <a:srgbClr val="C00000"/>
              </a:solidFill>
            </a:endParaRPr>
          </a:p>
        </p:txBody>
      </p:sp>
      <p:pic>
        <p:nvPicPr>
          <p:cNvPr id="16" name="Picture 15">
            <a:extLst>
              <a:ext uri="{FF2B5EF4-FFF2-40B4-BE49-F238E27FC236}">
                <a16:creationId xmlns:a16="http://schemas.microsoft.com/office/drawing/2014/main" id="{84335AFD-DCEE-E89F-F0A4-D38A84D2728A}"/>
              </a:ext>
            </a:extLst>
          </p:cNvPr>
          <p:cNvPicPr>
            <a:picLocks noChangeAspect="1"/>
          </p:cNvPicPr>
          <p:nvPr/>
        </p:nvPicPr>
        <p:blipFill>
          <a:blip r:embed="rId5"/>
          <a:srcRect l="10737" t="13521" r="59847" b="57808"/>
          <a:stretch>
            <a:fillRect/>
          </a:stretch>
        </p:blipFill>
        <p:spPr>
          <a:xfrm>
            <a:off x="5102679" y="1118704"/>
            <a:ext cx="3843201" cy="2647136"/>
          </a:xfrm>
          <a:prstGeom prst="rect">
            <a:avLst/>
          </a:prstGeom>
        </p:spPr>
      </p:pic>
      <p:sp>
        <p:nvSpPr>
          <p:cNvPr id="17" name="TextBox 16">
            <a:extLst>
              <a:ext uri="{FF2B5EF4-FFF2-40B4-BE49-F238E27FC236}">
                <a16:creationId xmlns:a16="http://schemas.microsoft.com/office/drawing/2014/main" id="{231AF497-AEBD-04B5-E730-7FAC8DAD20CD}"/>
              </a:ext>
            </a:extLst>
          </p:cNvPr>
          <p:cNvSpPr txBox="1"/>
          <p:nvPr/>
        </p:nvSpPr>
        <p:spPr>
          <a:xfrm>
            <a:off x="5029200" y="3978079"/>
            <a:ext cx="2429803" cy="261610"/>
          </a:xfrm>
          <a:prstGeom prst="rect">
            <a:avLst/>
          </a:prstGeom>
          <a:noFill/>
        </p:spPr>
        <p:txBody>
          <a:bodyPr wrap="square" rtlCol="0">
            <a:spAutoFit/>
          </a:bodyPr>
          <a:lstStyle/>
          <a:p>
            <a:r>
              <a:rPr lang="en-US" sz="1100" b="1" dirty="0">
                <a:latin typeface="DM Sans" pitchFamily="2" charset="0"/>
              </a:rPr>
              <a:t>Total Revenue: 817860.05</a:t>
            </a:r>
            <a:endParaRPr lang="en-IN" sz="1100" b="1" dirty="0">
              <a:latin typeface="DM Sans" pitchFamily="2" charset="0"/>
            </a:endParaRPr>
          </a:p>
        </p:txBody>
      </p:sp>
    </p:spTree>
    <p:extLst>
      <p:ext uri="{BB962C8B-B14F-4D97-AF65-F5344CB8AC3E}">
        <p14:creationId xmlns:p14="http://schemas.microsoft.com/office/powerpoint/2010/main" val="388947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A9D535B-DE2C-5E78-720A-62BB77E0B024}"/>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l="908" t="1076" r="2420" b="6270"/>
          <a:stretch>
            <a:fillRect/>
          </a:stretch>
        </p:blipFill>
        <p:spPr bwMode="auto">
          <a:xfrm>
            <a:off x="0" y="7620"/>
            <a:ext cx="9242092"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16FC2A-7C24-81C9-A242-D07643A5DEF8}"/>
              </a:ext>
            </a:extLst>
          </p:cNvPr>
          <p:cNvSpPr txBox="1"/>
          <p:nvPr/>
        </p:nvSpPr>
        <p:spPr>
          <a:xfrm>
            <a:off x="294132" y="200898"/>
            <a:ext cx="3096768" cy="338554"/>
          </a:xfrm>
          <a:prstGeom prst="rect">
            <a:avLst/>
          </a:prstGeom>
          <a:noFill/>
        </p:spPr>
        <p:txBody>
          <a:bodyPr wrap="square" rtlCol="0">
            <a:spAutoFit/>
          </a:bodyPr>
          <a:lstStyle/>
          <a:p>
            <a:r>
              <a:rPr lang="en-IN" sz="1600" b="1" dirty="0">
                <a:solidFill>
                  <a:srgbClr val="C00000"/>
                </a:solidFill>
                <a:latin typeface="DM Sans" pitchFamily="2" charset="0"/>
              </a:rPr>
              <a:t>Most Expensive Pizza:</a:t>
            </a:r>
          </a:p>
        </p:txBody>
      </p:sp>
      <p:sp>
        <p:nvSpPr>
          <p:cNvPr id="5" name="TextBox 4">
            <a:extLst>
              <a:ext uri="{FF2B5EF4-FFF2-40B4-BE49-F238E27FC236}">
                <a16:creationId xmlns:a16="http://schemas.microsoft.com/office/drawing/2014/main" id="{094E4389-4F95-3CBF-1EE9-E1D4B0B5BBB1}"/>
              </a:ext>
            </a:extLst>
          </p:cNvPr>
          <p:cNvSpPr txBox="1"/>
          <p:nvPr/>
        </p:nvSpPr>
        <p:spPr>
          <a:xfrm>
            <a:off x="5306568" y="200898"/>
            <a:ext cx="2900172" cy="338554"/>
          </a:xfrm>
          <a:prstGeom prst="rect">
            <a:avLst/>
          </a:prstGeom>
          <a:noFill/>
        </p:spPr>
        <p:txBody>
          <a:bodyPr wrap="square" rtlCol="0">
            <a:spAutoFit/>
          </a:bodyPr>
          <a:lstStyle/>
          <a:p>
            <a:r>
              <a:rPr lang="en-IN" sz="1600" b="1" dirty="0">
                <a:solidFill>
                  <a:srgbClr val="C00000"/>
                </a:solidFill>
                <a:latin typeface="DM Sans" pitchFamily="2" charset="0"/>
              </a:rPr>
              <a:t>Most Ordered Pizza Size:</a:t>
            </a:r>
          </a:p>
        </p:txBody>
      </p:sp>
      <p:pic>
        <p:nvPicPr>
          <p:cNvPr id="6" name="Picture 5">
            <a:extLst>
              <a:ext uri="{FF2B5EF4-FFF2-40B4-BE49-F238E27FC236}">
                <a16:creationId xmlns:a16="http://schemas.microsoft.com/office/drawing/2014/main" id="{1A0DC6C3-7012-6BF1-B05B-886E6FC7C48F}"/>
              </a:ext>
            </a:extLst>
          </p:cNvPr>
          <p:cNvPicPr>
            <a:picLocks noChangeAspect="1"/>
          </p:cNvPicPr>
          <p:nvPr/>
        </p:nvPicPr>
        <p:blipFill>
          <a:blip r:embed="rId3"/>
          <a:srcRect l="13408" t="16777" r="67171" b="41446"/>
          <a:stretch>
            <a:fillRect/>
          </a:stretch>
        </p:blipFill>
        <p:spPr>
          <a:xfrm>
            <a:off x="347472" y="740350"/>
            <a:ext cx="3713988" cy="3458269"/>
          </a:xfrm>
          <a:prstGeom prst="rect">
            <a:avLst/>
          </a:prstGeom>
        </p:spPr>
      </p:pic>
      <p:pic>
        <p:nvPicPr>
          <p:cNvPr id="7" name="Picture 6">
            <a:extLst>
              <a:ext uri="{FF2B5EF4-FFF2-40B4-BE49-F238E27FC236}">
                <a16:creationId xmlns:a16="http://schemas.microsoft.com/office/drawing/2014/main" id="{57CBDCBA-C01E-7971-8758-6E6228EADD78}"/>
              </a:ext>
            </a:extLst>
          </p:cNvPr>
          <p:cNvPicPr>
            <a:picLocks noChangeAspect="1"/>
          </p:cNvPicPr>
          <p:nvPr/>
        </p:nvPicPr>
        <p:blipFill>
          <a:blip r:embed="rId4"/>
          <a:srcRect l="14877" t="16474" r="49661" b="45836"/>
          <a:stretch>
            <a:fillRect/>
          </a:stretch>
        </p:blipFill>
        <p:spPr>
          <a:xfrm>
            <a:off x="4858511" y="740350"/>
            <a:ext cx="4171189" cy="3366830"/>
          </a:xfrm>
          <a:prstGeom prst="rect">
            <a:avLst/>
          </a:prstGeom>
        </p:spPr>
      </p:pic>
      <p:sp>
        <p:nvSpPr>
          <p:cNvPr id="8" name="TextBox 7">
            <a:extLst>
              <a:ext uri="{FF2B5EF4-FFF2-40B4-BE49-F238E27FC236}">
                <a16:creationId xmlns:a16="http://schemas.microsoft.com/office/drawing/2014/main" id="{BF4FAE75-3B84-C132-4473-CEC04928EC4E}"/>
              </a:ext>
            </a:extLst>
          </p:cNvPr>
          <p:cNvSpPr txBox="1"/>
          <p:nvPr/>
        </p:nvSpPr>
        <p:spPr>
          <a:xfrm>
            <a:off x="294132" y="4443875"/>
            <a:ext cx="2961067" cy="276999"/>
          </a:xfrm>
          <a:prstGeom prst="rect">
            <a:avLst/>
          </a:prstGeom>
          <a:noFill/>
        </p:spPr>
        <p:txBody>
          <a:bodyPr wrap="none" rtlCol="0">
            <a:spAutoFit/>
          </a:bodyPr>
          <a:lstStyle/>
          <a:p>
            <a:r>
              <a:rPr lang="en-IN" sz="1200" b="1" dirty="0">
                <a:latin typeface="DM Sans" pitchFamily="2" charset="0"/>
              </a:rPr>
              <a:t>Most expensive pizza is : the _</a:t>
            </a:r>
            <a:r>
              <a:rPr lang="en-IN" sz="1200" b="1" dirty="0" err="1">
                <a:latin typeface="DM Sans" pitchFamily="2" charset="0"/>
              </a:rPr>
              <a:t>greek</a:t>
            </a:r>
            <a:r>
              <a:rPr lang="en-IN" sz="1200" b="1" dirty="0">
                <a:latin typeface="DM Sans" pitchFamily="2" charset="0"/>
              </a:rPr>
              <a:t>  </a:t>
            </a:r>
          </a:p>
        </p:txBody>
      </p:sp>
      <p:sp>
        <p:nvSpPr>
          <p:cNvPr id="9" name="TextBox 8">
            <a:extLst>
              <a:ext uri="{FF2B5EF4-FFF2-40B4-BE49-F238E27FC236}">
                <a16:creationId xmlns:a16="http://schemas.microsoft.com/office/drawing/2014/main" id="{D54F1271-66FF-0C5C-B208-23E4DE59CE94}"/>
              </a:ext>
            </a:extLst>
          </p:cNvPr>
          <p:cNvSpPr txBox="1"/>
          <p:nvPr/>
        </p:nvSpPr>
        <p:spPr>
          <a:xfrm>
            <a:off x="4858511" y="4443876"/>
            <a:ext cx="2287806" cy="276999"/>
          </a:xfrm>
          <a:prstGeom prst="rect">
            <a:avLst/>
          </a:prstGeom>
          <a:noFill/>
        </p:spPr>
        <p:txBody>
          <a:bodyPr wrap="none" rtlCol="0">
            <a:spAutoFit/>
          </a:bodyPr>
          <a:lstStyle/>
          <a:p>
            <a:r>
              <a:rPr lang="en-IN" sz="1200" b="1" dirty="0">
                <a:latin typeface="DM Sans" pitchFamily="2" charset="0"/>
              </a:rPr>
              <a:t>Most ordered pizza size is : L</a:t>
            </a:r>
          </a:p>
        </p:txBody>
      </p:sp>
    </p:spTree>
    <p:extLst>
      <p:ext uri="{BB962C8B-B14F-4D97-AF65-F5344CB8AC3E}">
        <p14:creationId xmlns:p14="http://schemas.microsoft.com/office/powerpoint/2010/main" val="4053839856"/>
      </p:ext>
    </p:extLst>
  </p:cSld>
  <p:clrMapOvr>
    <a:masterClrMapping/>
  </p:clrMapOvr>
</p:sld>
</file>

<file path=ppt/theme/theme1.xml><?xml version="1.0" encoding="utf-8"?>
<a:theme xmlns:a="http://schemas.openxmlformats.org/drawingml/2006/main" name="Pizza by Slidesgo">
  <a:themeElements>
    <a:clrScheme name="Simple Light">
      <a:dk1>
        <a:srgbClr val="261F1F"/>
      </a:dk1>
      <a:lt1>
        <a:srgbClr val="FFF3DF"/>
      </a:lt1>
      <a:dk2>
        <a:srgbClr val="BF2733"/>
      </a:dk2>
      <a:lt2>
        <a:srgbClr val="592765"/>
      </a:lt2>
      <a:accent1>
        <a:srgbClr val="F9BD62"/>
      </a:accent1>
      <a:accent2>
        <a:srgbClr val="47561C"/>
      </a:accent2>
      <a:accent3>
        <a:srgbClr val="FDE4BA"/>
      </a:accent3>
      <a:accent4>
        <a:srgbClr val="FFFFFF"/>
      </a:accent4>
      <a:accent5>
        <a:srgbClr val="FFFFFF"/>
      </a:accent5>
      <a:accent6>
        <a:srgbClr val="FFFFFF"/>
      </a:accent6>
      <a:hlink>
        <a:srgbClr val="261F1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2865</TotalTime>
  <Words>942</Words>
  <Application>Microsoft Office PowerPoint</Application>
  <PresentationFormat>On-screen Show (16:9)</PresentationFormat>
  <Paragraphs>125</Paragraphs>
  <Slides>19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Dela Gothic One</vt:lpstr>
      <vt:lpstr>Wingdings</vt:lpstr>
      <vt:lpstr>DM Sans</vt:lpstr>
      <vt:lpstr>Arial</vt:lpstr>
      <vt:lpstr>Open Sans</vt:lpstr>
      <vt:lpstr>Algerian</vt:lpstr>
      <vt:lpstr>Elephant</vt:lpstr>
      <vt:lpstr>Pizza by Slidesgo</vt:lpstr>
      <vt:lpstr>PIZZA HUT ANALYSIS</vt:lpstr>
      <vt:lpstr>PowerPoint Presentation</vt:lpstr>
      <vt:lpstr>TABLE OF CONTENT</vt:lpstr>
      <vt:lpstr>PowerPoint Presentation</vt:lpstr>
      <vt:lpstr>PROBLEM  STATEMENT</vt:lpstr>
      <vt:lpstr>DATASET OVERVIEW</vt:lpstr>
      <vt:lpstr>PowerPoint Presentation</vt:lpstr>
      <vt:lpstr>Basic Analysis </vt:lpstr>
      <vt:lpstr>PowerPoint Presentation</vt:lpstr>
      <vt:lpstr>PowerPoint Presentation</vt:lpstr>
      <vt:lpstr>Intermediate Analysis </vt:lpstr>
      <vt:lpstr>PowerPoint Presentation</vt:lpstr>
      <vt:lpstr>PowerPoint Presentation</vt:lpstr>
      <vt:lpstr>Advanced Analysis</vt:lpstr>
      <vt:lpstr>PowerPoint Presentation</vt:lpstr>
      <vt:lpstr>PowerPoint Presentation</vt:lpstr>
      <vt:lpstr>PowerPoint Presentation</vt:lpstr>
      <vt:lpstr>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HARI PRIYA</dc:creator>
  <cp:lastModifiedBy>Haripriya Haripriya</cp:lastModifiedBy>
  <cp:revision>27</cp:revision>
  <dcterms:modified xsi:type="dcterms:W3CDTF">2025-11-15T09:53:58Z</dcterms:modified>
</cp:coreProperties>
</file>